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2" r:id="rId2"/>
    <p:sldId id="272" r:id="rId3"/>
    <p:sldId id="304" r:id="rId4"/>
    <p:sldId id="306" r:id="rId5"/>
    <p:sldId id="307" r:id="rId6"/>
    <p:sldId id="308" r:id="rId7"/>
    <p:sldId id="301" r:id="rId8"/>
    <p:sldId id="302" r:id="rId9"/>
    <p:sldId id="303" r:id="rId10"/>
    <p:sldId id="291" r:id="rId11"/>
    <p:sldId id="29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AC9"/>
    <a:srgbClr val="CB463F"/>
    <a:srgbClr val="FFFFFF"/>
    <a:srgbClr val="48A59D"/>
    <a:srgbClr val="565656"/>
    <a:srgbClr val="CB453F"/>
    <a:srgbClr val="5081BD"/>
    <a:srgbClr val="47A59E"/>
    <a:srgbClr val="CB453E"/>
    <a:srgbClr val="2A8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42"/>
    <p:restoredTop sz="90052"/>
  </p:normalViewPr>
  <p:slideViewPr>
    <p:cSldViewPr>
      <p:cViewPr varScale="1">
        <p:scale>
          <a:sx n="116" d="100"/>
          <a:sy n="116" d="100"/>
        </p:scale>
        <p:origin x="872" y="184"/>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02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33D25-130B-40DA-A4CD-0E6E6D2F0977}" type="datetimeFigureOut">
              <a:rPr lang="en-US" smtClean="0"/>
              <a:t>11/18/22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1569-17E1-4DB7-82E7-8C4F7B1FF61B}" type="slidenum">
              <a:rPr lang="en-US" smtClean="0"/>
              <a:t>‹#›</a:t>
            </a:fld>
            <a:endParaRPr lang="en-US" dirty="0"/>
          </a:p>
        </p:txBody>
      </p:sp>
    </p:spTree>
    <p:extLst>
      <p:ext uri="{BB962C8B-B14F-4D97-AF65-F5344CB8AC3E}">
        <p14:creationId xmlns:p14="http://schemas.microsoft.com/office/powerpoint/2010/main" val="53786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a:t>
            </a:fld>
            <a:endParaRPr lang="en-US" dirty="0"/>
          </a:p>
        </p:txBody>
      </p:sp>
    </p:spTree>
    <p:extLst>
      <p:ext uri="{BB962C8B-B14F-4D97-AF65-F5344CB8AC3E}">
        <p14:creationId xmlns:p14="http://schemas.microsoft.com/office/powerpoint/2010/main" val="307941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11</a:t>
            </a:fld>
            <a:endParaRPr lang="en-US" dirty="0"/>
          </a:p>
        </p:txBody>
      </p:sp>
    </p:spTree>
    <p:extLst>
      <p:ext uri="{BB962C8B-B14F-4D97-AF65-F5344CB8AC3E}">
        <p14:creationId xmlns:p14="http://schemas.microsoft.com/office/powerpoint/2010/main" val="109124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2</a:t>
            </a:fld>
            <a:endParaRPr lang="en-US" dirty="0"/>
          </a:p>
        </p:txBody>
      </p:sp>
    </p:spTree>
    <p:extLst>
      <p:ext uri="{BB962C8B-B14F-4D97-AF65-F5344CB8AC3E}">
        <p14:creationId xmlns:p14="http://schemas.microsoft.com/office/powerpoint/2010/main" val="339640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4</a:t>
            </a:fld>
            <a:endParaRPr lang="en-US" dirty="0"/>
          </a:p>
        </p:txBody>
      </p:sp>
    </p:spTree>
    <p:extLst>
      <p:ext uri="{BB962C8B-B14F-4D97-AF65-F5344CB8AC3E}">
        <p14:creationId xmlns:p14="http://schemas.microsoft.com/office/powerpoint/2010/main" val="64156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5</a:t>
            </a:fld>
            <a:endParaRPr lang="en-US" dirty="0"/>
          </a:p>
        </p:txBody>
      </p:sp>
    </p:spTree>
    <p:extLst>
      <p:ext uri="{BB962C8B-B14F-4D97-AF65-F5344CB8AC3E}">
        <p14:creationId xmlns:p14="http://schemas.microsoft.com/office/powerpoint/2010/main" val="183063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6</a:t>
            </a:fld>
            <a:endParaRPr lang="en-US" dirty="0"/>
          </a:p>
        </p:txBody>
      </p:sp>
    </p:spTree>
    <p:extLst>
      <p:ext uri="{BB962C8B-B14F-4D97-AF65-F5344CB8AC3E}">
        <p14:creationId xmlns:p14="http://schemas.microsoft.com/office/powerpoint/2010/main" val="92039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https://designsafe-ci.zoom.us/meeting/register/tJwufuqqqzIvGtccud5YOr45cD5P181IQnwa</a:t>
            </a:r>
          </a:p>
        </p:txBody>
      </p:sp>
      <p:sp>
        <p:nvSpPr>
          <p:cNvPr id="4" name="Slide Number Placeholder 3"/>
          <p:cNvSpPr>
            <a:spLocks noGrp="1"/>
          </p:cNvSpPr>
          <p:nvPr>
            <p:ph type="sldNum" sz="quarter" idx="5"/>
          </p:nvPr>
        </p:nvSpPr>
        <p:spPr/>
        <p:txBody>
          <a:bodyPr/>
          <a:lstStyle/>
          <a:p>
            <a:fld id="{7AB91569-17E1-4DB7-82E7-8C4F7B1FF61B}" type="slidenum">
              <a:rPr lang="en-US" smtClean="0"/>
              <a:t>7</a:t>
            </a:fld>
            <a:endParaRPr lang="en-US" dirty="0"/>
          </a:p>
        </p:txBody>
      </p:sp>
    </p:spTree>
    <p:extLst>
      <p:ext uri="{BB962C8B-B14F-4D97-AF65-F5344CB8AC3E}">
        <p14:creationId xmlns:p14="http://schemas.microsoft.com/office/powerpoint/2010/main" val="99227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https://designsafe-ci.zoom.us/meeting/register/tJwufuqqqzIvGtccud5YOr45cD5P181IQnwa</a:t>
            </a:r>
          </a:p>
        </p:txBody>
      </p:sp>
      <p:sp>
        <p:nvSpPr>
          <p:cNvPr id="4" name="Slide Number Placeholder 3"/>
          <p:cNvSpPr>
            <a:spLocks noGrp="1"/>
          </p:cNvSpPr>
          <p:nvPr>
            <p:ph type="sldNum" sz="quarter" idx="5"/>
          </p:nvPr>
        </p:nvSpPr>
        <p:spPr/>
        <p:txBody>
          <a:bodyPr/>
          <a:lstStyle/>
          <a:p>
            <a:fld id="{7AB91569-17E1-4DB7-82E7-8C4F7B1FF61B}" type="slidenum">
              <a:rPr lang="en-US" smtClean="0"/>
              <a:t>8</a:t>
            </a:fld>
            <a:endParaRPr lang="en-US" dirty="0"/>
          </a:p>
        </p:txBody>
      </p:sp>
    </p:spTree>
    <p:extLst>
      <p:ext uri="{BB962C8B-B14F-4D97-AF65-F5344CB8AC3E}">
        <p14:creationId xmlns:p14="http://schemas.microsoft.com/office/powerpoint/2010/main" val="150408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dirty="0">
                <a:solidFill>
                  <a:srgbClr val="242424"/>
                </a:solidFill>
                <a:effectLst/>
                <a:latin typeface="Calibri" panose="020F0502020204030204" pitchFamily="34" charset="0"/>
              </a:rPr>
              <a:t>Niko Grisel Todorov started working on </a:t>
            </a:r>
            <a:r>
              <a:rPr lang="en-US" sz="1800" b="0" i="0" dirty="0" err="1">
                <a:solidFill>
                  <a:srgbClr val="242424"/>
                </a:solidFill>
                <a:effectLst/>
                <a:latin typeface="Calibri" panose="020F0502020204030204" pitchFamily="34" charset="0"/>
              </a:rPr>
              <a:t>Hazus</a:t>
            </a:r>
            <a:r>
              <a:rPr lang="en-US" sz="1800" b="0" i="0" dirty="0">
                <a:solidFill>
                  <a:srgbClr val="242424"/>
                </a:solidFill>
                <a:effectLst/>
                <a:latin typeface="Calibri" panose="020F0502020204030204" pitchFamily="34" charset="0"/>
              </a:rPr>
              <a:t> as a Sr Software Developer in 2002, and since then has worked on Riverine, Coastal,  Surge, Tsunami models as Development Lead and Development Manager up until 2021 when he dedicated full-time to earning his Computational and Data Science PhD at Chapman University, Orange, CA.</a:t>
            </a:r>
          </a:p>
          <a:p>
            <a:endParaRPr lang="en-US" dirty="0"/>
          </a:p>
          <a:p>
            <a:pPr marL="0" marR="0" algn="l">
              <a:spcBef>
                <a:spcPts val="0"/>
              </a:spcBef>
              <a:spcAft>
                <a:spcPts val="0"/>
              </a:spcAft>
            </a:pPr>
            <a:r>
              <a:rPr lang="en-US" sz="1200" b="0" i="0" dirty="0" err="1">
                <a:solidFill>
                  <a:srgbClr val="242424"/>
                </a:solidFill>
                <a:effectLst/>
                <a:latin typeface="Calibri" panose="020F0502020204030204" pitchFamily="34" charset="0"/>
              </a:rPr>
              <a:t>Hazus</a:t>
            </a:r>
            <a:r>
              <a:rPr lang="en-US" sz="1200" b="0" i="0" dirty="0">
                <a:solidFill>
                  <a:srgbClr val="242424"/>
                </a:solidFill>
                <a:effectLst/>
                <a:latin typeface="Calibri" panose="020F0502020204030204" pitchFamily="34" charset="0"/>
              </a:rPr>
              <a:t> is a nationally standardized risk modeling methodology. It is distributed as free GIS-based desktop software with a collection of inventory databases for every U.S. state and territory. Hazard datasets are either generated within each model or could be provided as an input from 3</a:t>
            </a:r>
            <a:r>
              <a:rPr lang="en-US" sz="1200" b="0" i="0" baseline="30000" dirty="0">
                <a:solidFill>
                  <a:srgbClr val="242424"/>
                </a:solidFill>
                <a:effectLst/>
                <a:latin typeface="Calibri" panose="020F0502020204030204" pitchFamily="34" charset="0"/>
              </a:rPr>
              <a:t>rd</a:t>
            </a:r>
            <a:r>
              <a:rPr lang="en-US" sz="1200" b="0" i="0" dirty="0">
                <a:solidFill>
                  <a:srgbClr val="242424"/>
                </a:solidFill>
                <a:effectLst/>
                <a:latin typeface="Calibri" panose="020F0502020204030204" pitchFamily="34" charset="0"/>
              </a:rPr>
              <a:t> party providers (ADCIRC, USGS, USACE, state and local agencies and SHMOs). </a:t>
            </a:r>
            <a:r>
              <a:rPr lang="en-US" sz="1200" b="0" i="0" dirty="0" err="1">
                <a:solidFill>
                  <a:srgbClr val="242424"/>
                </a:solidFill>
                <a:effectLst/>
                <a:latin typeface="Calibri" panose="020F0502020204030204" pitchFamily="34" charset="0"/>
              </a:rPr>
              <a:t>Hazus</a:t>
            </a:r>
            <a:r>
              <a:rPr lang="en-US" sz="1200" b="0" i="0" dirty="0">
                <a:solidFill>
                  <a:srgbClr val="242424"/>
                </a:solidFill>
                <a:effectLst/>
                <a:latin typeface="Calibri" panose="020F0502020204030204" pitchFamily="34" charset="0"/>
              </a:rPr>
              <a:t> identifies areas with high risk for natural hazards and estimates physical, economic, and social impacts of earthquakes, hurricanes, floods, and tsunamis.</a:t>
            </a:r>
          </a:p>
          <a:p>
            <a:pPr marL="0" marR="0" algn="l">
              <a:spcBef>
                <a:spcPts val="0"/>
              </a:spcBef>
              <a:spcAft>
                <a:spcPts val="0"/>
              </a:spcAft>
            </a:pPr>
            <a:r>
              <a:rPr lang="en-US" sz="1200" b="0" i="0" dirty="0">
                <a:solidFill>
                  <a:srgbClr val="242424"/>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9</a:t>
            </a:fld>
            <a:endParaRPr lang="en-US" dirty="0"/>
          </a:p>
        </p:txBody>
      </p:sp>
    </p:spTree>
    <p:extLst>
      <p:ext uri="{BB962C8B-B14F-4D97-AF65-F5344CB8AC3E}">
        <p14:creationId xmlns:p14="http://schemas.microsoft.com/office/powerpoint/2010/main" val="37240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10</a:t>
            </a:fld>
            <a:endParaRPr lang="en-US" dirty="0"/>
          </a:p>
        </p:txBody>
      </p:sp>
    </p:spTree>
    <p:extLst>
      <p:ext uri="{BB962C8B-B14F-4D97-AF65-F5344CB8AC3E}">
        <p14:creationId xmlns:p14="http://schemas.microsoft.com/office/powerpoint/2010/main" val="273400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26581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305819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42781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
        <p:nvSpPr>
          <p:cNvPr id="7" name="Title 6">
            <a:extLst>
              <a:ext uri="{FF2B5EF4-FFF2-40B4-BE49-F238E27FC236}">
                <a16:creationId xmlns:a16="http://schemas.microsoft.com/office/drawing/2014/main" id="{E023A376-9881-8E41-A7C5-C31C2A774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54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4731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76231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21537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99988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8B975C-1523-45FE-98E0-27E6130D810A}" type="slidenum">
              <a:rPr lang="en-US" smtClean="0"/>
              <a:t>‹#›</a:t>
            </a:fld>
            <a:endParaRPr lang="en-US" dirty="0"/>
          </a:p>
        </p:txBody>
      </p:sp>
      <p:pic>
        <p:nvPicPr>
          <p:cNvPr id="5" name="Picture 4">
            <a:extLst>
              <a:ext uri="{FF2B5EF4-FFF2-40B4-BE49-F238E27FC236}">
                <a16:creationId xmlns:a16="http://schemas.microsoft.com/office/drawing/2014/main" id="{78B643AE-50AD-4E87-BB83-36AD8B7ED6C8}"/>
              </a:ext>
            </a:extLst>
          </p:cNvPr>
          <p:cNvPicPr>
            <a:picLocks noChangeAspect="1"/>
          </p:cNvPicPr>
          <p:nvPr userDrawn="1"/>
        </p:nvPicPr>
        <p:blipFill>
          <a:blip r:embed="rId2"/>
          <a:stretch>
            <a:fillRect/>
          </a:stretch>
        </p:blipFill>
        <p:spPr>
          <a:xfrm>
            <a:off x="0" y="2209800"/>
            <a:ext cx="9144000" cy="2121694"/>
          </a:xfrm>
          <a:prstGeom prst="rect">
            <a:avLst/>
          </a:prstGeom>
        </p:spPr>
      </p:pic>
    </p:spTree>
    <p:extLst>
      <p:ext uri="{BB962C8B-B14F-4D97-AF65-F5344CB8AC3E}">
        <p14:creationId xmlns:p14="http://schemas.microsoft.com/office/powerpoint/2010/main" val="19867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33376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11/18/22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23991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ABA04-FFFE-4967-85AD-D2CE3F75AAAF}" type="datetimeFigureOut">
              <a:rPr lang="en-US" smtClean="0"/>
              <a:t>11/18/22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93771"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975C-1523-45FE-98E0-27E6130D810A}" type="slidenum">
              <a:rPr lang="en-US" smtClean="0"/>
              <a:t>‹#›</a:t>
            </a:fld>
            <a:endParaRPr lang="en-US" dirty="0"/>
          </a:p>
        </p:txBody>
      </p:sp>
      <p:pic>
        <p:nvPicPr>
          <p:cNvPr id="10" name="Picture 9" descr="A picture containing transport, wheel&#10;&#10;Description automatically generated">
            <a:extLst>
              <a:ext uri="{FF2B5EF4-FFF2-40B4-BE49-F238E27FC236}">
                <a16:creationId xmlns:a16="http://schemas.microsoft.com/office/drawing/2014/main" id="{6F1A477B-05BA-0144-AEFF-D14336E29F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26163"/>
            <a:ext cx="731834" cy="736917"/>
          </a:xfrm>
          <a:prstGeom prst="rect">
            <a:avLst/>
          </a:prstGeom>
        </p:spPr>
      </p:pic>
      <p:pic>
        <p:nvPicPr>
          <p:cNvPr id="9" name="Picture 8">
            <a:extLst>
              <a:ext uri="{FF2B5EF4-FFF2-40B4-BE49-F238E27FC236}">
                <a16:creationId xmlns:a16="http://schemas.microsoft.com/office/drawing/2014/main" id="{72789D5F-F5DC-43CB-8415-772A062B574F}"/>
              </a:ext>
            </a:extLst>
          </p:cNvPr>
          <p:cNvPicPr>
            <a:picLocks noChangeAspect="1"/>
          </p:cNvPicPr>
          <p:nvPr userDrawn="1"/>
        </p:nvPicPr>
        <p:blipFill>
          <a:blip r:embed="rId14"/>
          <a:stretch>
            <a:fillRect/>
          </a:stretch>
        </p:blipFill>
        <p:spPr>
          <a:xfrm>
            <a:off x="6756918" y="6264860"/>
            <a:ext cx="2362200" cy="548104"/>
          </a:xfrm>
          <a:prstGeom prst="rect">
            <a:avLst/>
          </a:prstGeom>
        </p:spPr>
      </p:pic>
    </p:spTree>
    <p:extLst>
      <p:ext uri="{BB962C8B-B14F-4D97-AF65-F5344CB8AC3E}">
        <p14:creationId xmlns:p14="http://schemas.microsoft.com/office/powerpoint/2010/main" val="20143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t.ly/NGSCNHER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it.ly/NHERI_GSCWorkingGrou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bit.ly/2023NHERIGSC_UF_Nomina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bit.ly/NHERI_GSCSimCenterWorkshopSer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3AE6B5-2913-1847-9703-9A3440AF370D}"/>
              </a:ext>
            </a:extLst>
          </p:cNvPr>
          <p:cNvSpPr>
            <a:spLocks noGrp="1"/>
          </p:cNvSpPr>
          <p:nvPr>
            <p:ph type="ctrTitle"/>
          </p:nvPr>
        </p:nvSpPr>
        <p:spPr>
          <a:xfrm>
            <a:off x="368554" y="2957577"/>
            <a:ext cx="8406891" cy="1981200"/>
          </a:xfrm>
        </p:spPr>
        <p:txBody>
          <a:bodyPr anchor="ctr">
            <a:normAutofit fontScale="90000"/>
          </a:bodyPr>
          <a:lstStyle/>
          <a:p>
            <a:pPr algn="l"/>
            <a:br>
              <a:rPr lang="en-US" sz="7200" b="1" dirty="0">
                <a:solidFill>
                  <a:srgbClr val="C00000"/>
                </a:solidFill>
                <a:latin typeface="Britannic Bold" panose="020B0903060703020204" pitchFamily="34" charset="77"/>
              </a:rPr>
            </a:br>
            <a:r>
              <a:rPr lang="en-US" sz="7200" b="1" dirty="0">
                <a:solidFill>
                  <a:srgbClr val="C00000"/>
                </a:solidFill>
                <a:latin typeface="Britannic Bold" panose="020B0903060703020204" pitchFamily="34" charset="77"/>
              </a:rPr>
              <a:t>	</a:t>
            </a:r>
            <a:r>
              <a:rPr lang="en-US" sz="10700" b="1" dirty="0">
                <a:solidFill>
                  <a:srgbClr val="C00000"/>
                </a:solidFill>
                <a:latin typeface="Britannic Bold" panose="020B0903060703020204" pitchFamily="34" charset="77"/>
              </a:rPr>
              <a:t>NGSC </a:t>
            </a:r>
            <a:r>
              <a:rPr lang="en-US" sz="10700" dirty="0">
                <a:solidFill>
                  <a:srgbClr val="C00000"/>
                </a:solidFill>
                <a:latin typeface="Britannic Bold" panose="020B0903060703020204" pitchFamily="34" charset="77"/>
              </a:rPr>
              <a:t>|</a:t>
            </a:r>
            <a:r>
              <a:rPr lang="en-US" sz="5300" b="1" dirty="0">
                <a:solidFill>
                  <a:srgbClr val="C00000"/>
                </a:solidFill>
                <a:latin typeface="Britannic Bold" panose="020B0903060703020204" pitchFamily="34" charset="77"/>
              </a:rPr>
              <a:t> </a:t>
            </a:r>
            <a:br>
              <a:rPr lang="en-US" sz="5300" b="1" dirty="0">
                <a:solidFill>
                  <a:srgbClr val="C00000"/>
                </a:solidFill>
                <a:latin typeface="Britannic Bold" panose="020B0903060703020204" pitchFamily="34" charset="77"/>
              </a:rPr>
            </a:br>
            <a:endParaRPr lang="en-US" sz="4000" b="1" dirty="0">
              <a:solidFill>
                <a:srgbClr val="C00000"/>
              </a:solidFill>
              <a:latin typeface="Britannic Bold" panose="020B0903060703020204" pitchFamily="34" charset="77"/>
            </a:endParaRPr>
          </a:p>
        </p:txBody>
      </p:sp>
      <p:pic>
        <p:nvPicPr>
          <p:cNvPr id="3" name="Picture 2">
            <a:extLst>
              <a:ext uri="{FF2B5EF4-FFF2-40B4-BE49-F238E27FC236}">
                <a16:creationId xmlns:a16="http://schemas.microsoft.com/office/drawing/2014/main" id="{C99249D2-DBD0-0947-9BA2-8F9FAE3F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54" y="725604"/>
            <a:ext cx="8406891" cy="2184220"/>
          </a:xfrm>
          <a:prstGeom prst="rect">
            <a:avLst/>
          </a:prstGeom>
        </p:spPr>
      </p:pic>
      <p:sp>
        <p:nvSpPr>
          <p:cNvPr id="5" name="TextBox 4">
            <a:extLst>
              <a:ext uri="{FF2B5EF4-FFF2-40B4-BE49-F238E27FC236}">
                <a16:creationId xmlns:a16="http://schemas.microsoft.com/office/drawing/2014/main" id="{EC52F21B-E7A5-B84A-874F-28B06A94B70B}"/>
              </a:ext>
            </a:extLst>
          </p:cNvPr>
          <p:cNvSpPr txBox="1"/>
          <p:nvPr/>
        </p:nvSpPr>
        <p:spPr>
          <a:xfrm>
            <a:off x="5181600" y="3581400"/>
            <a:ext cx="2912533" cy="1200329"/>
          </a:xfrm>
          <a:prstGeom prst="rect">
            <a:avLst/>
          </a:prstGeom>
          <a:noFill/>
        </p:spPr>
        <p:txBody>
          <a:bodyPr wrap="square" rtlCol="0">
            <a:spAutoFit/>
          </a:bodyPr>
          <a:lstStyle/>
          <a:p>
            <a:r>
              <a:rPr lang="en-US" sz="3600" b="1" dirty="0">
                <a:solidFill>
                  <a:srgbClr val="C00000"/>
                </a:solidFill>
                <a:latin typeface="Britannic Bold" panose="020B0903060703020204" pitchFamily="34" charset="77"/>
              </a:rPr>
              <a:t>November</a:t>
            </a:r>
          </a:p>
          <a:p>
            <a:r>
              <a:rPr lang="en-US" sz="3600" b="1" dirty="0">
                <a:solidFill>
                  <a:srgbClr val="C00000"/>
                </a:solidFill>
                <a:latin typeface="Britannic Bold" panose="020B0903060703020204" pitchFamily="34" charset="77"/>
              </a:rPr>
              <a:t>Meeting</a:t>
            </a:r>
          </a:p>
        </p:txBody>
      </p:sp>
    </p:spTree>
    <p:extLst>
      <p:ext uri="{BB962C8B-B14F-4D97-AF65-F5344CB8AC3E}">
        <p14:creationId xmlns:p14="http://schemas.microsoft.com/office/powerpoint/2010/main" val="256630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Breakout Rooms (BR)</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316635" y="1362485"/>
            <a:ext cx="8370165" cy="369333"/>
          </a:xfrm>
        </p:spPr>
        <p:txBody>
          <a:bodyPr>
            <a:normAutofit lnSpcReduction="10000"/>
          </a:bodyPr>
          <a:lstStyle/>
          <a:p>
            <a:pPr marL="0" indent="0">
              <a:buClr>
                <a:srgbClr val="C00000"/>
              </a:buClr>
              <a:buNone/>
            </a:pPr>
            <a:endParaRPr lang="en-US" sz="2000" i="1" dirty="0"/>
          </a:p>
          <a:p>
            <a:pPr marL="0" indent="0">
              <a:buClr>
                <a:srgbClr val="C00000"/>
              </a:buClr>
              <a:buNone/>
            </a:pPr>
            <a:endParaRPr lang="en-US" sz="2000" i="1" dirty="0"/>
          </a:p>
          <a:p>
            <a:pPr>
              <a:buClr>
                <a:srgbClr val="C00000"/>
              </a:buClr>
              <a:buFont typeface="Wingdings" pitchFamily="2" charset="2"/>
              <a:buChar char="§"/>
            </a:pPr>
            <a:endParaRPr lang="en-US" sz="2000" i="1" dirty="0"/>
          </a:p>
        </p:txBody>
      </p:sp>
      <p:sp>
        <p:nvSpPr>
          <p:cNvPr id="10" name="Rectangle 9">
            <a:extLst>
              <a:ext uri="{FF2B5EF4-FFF2-40B4-BE49-F238E27FC236}">
                <a16:creationId xmlns:a16="http://schemas.microsoft.com/office/drawing/2014/main" id="{A8CC96C0-BABC-BE47-AC0E-85B5BD70CDFC}"/>
              </a:ext>
            </a:extLst>
          </p:cNvPr>
          <p:cNvSpPr/>
          <p:nvPr/>
        </p:nvSpPr>
        <p:spPr>
          <a:xfrm>
            <a:off x="457200" y="1742245"/>
            <a:ext cx="2362200" cy="42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Please select a research area to participate. </a:t>
            </a:r>
            <a:endParaRPr lang="en-US" b="1" dirty="0"/>
          </a:p>
        </p:txBody>
      </p:sp>
      <p:sp>
        <p:nvSpPr>
          <p:cNvPr id="2" name="TextBox 1">
            <a:extLst>
              <a:ext uri="{FF2B5EF4-FFF2-40B4-BE49-F238E27FC236}">
                <a16:creationId xmlns:a16="http://schemas.microsoft.com/office/drawing/2014/main" id="{CA13DB72-5E7A-EE49-88A7-0409C03A9EC5}"/>
              </a:ext>
            </a:extLst>
          </p:cNvPr>
          <p:cNvSpPr txBox="1"/>
          <p:nvPr/>
        </p:nvSpPr>
        <p:spPr>
          <a:xfrm>
            <a:off x="3057387" y="1680692"/>
            <a:ext cx="5914722" cy="4401205"/>
          </a:xfrm>
          <a:prstGeom prst="rect">
            <a:avLst/>
          </a:prstGeom>
          <a:noFill/>
        </p:spPr>
        <p:txBody>
          <a:bodyPr wrap="square" rtlCol="0" anchor="ctr">
            <a:spAutoFit/>
          </a:bodyPr>
          <a:lstStyle/>
          <a:p>
            <a:r>
              <a:rPr lang="en-US" sz="2800" dirty="0"/>
              <a:t>Join the Research </a:t>
            </a:r>
            <a:r>
              <a:rPr lang="en-US" sz="2800" b="1" dirty="0"/>
              <a:t>BR</a:t>
            </a:r>
            <a:r>
              <a:rPr lang="en-US" sz="2800" dirty="0"/>
              <a:t> room that you are most interest in participating.</a:t>
            </a:r>
          </a:p>
          <a:p>
            <a:pPr marL="457200" indent="-457200">
              <a:buFont typeface="Arial" panose="020B0604020202020204" pitchFamily="34" charset="0"/>
              <a:buChar char="•"/>
            </a:pPr>
            <a:r>
              <a:rPr lang="en-US" sz="2800" dirty="0"/>
              <a:t>Earthquake</a:t>
            </a:r>
          </a:p>
          <a:p>
            <a:pPr marL="457200" indent="-457200">
              <a:buFont typeface="Arial" panose="020B0604020202020204" pitchFamily="34" charset="0"/>
              <a:buChar char="•"/>
            </a:pPr>
            <a:r>
              <a:rPr lang="en-US" sz="2800" dirty="0"/>
              <a:t>Wind</a:t>
            </a:r>
          </a:p>
          <a:p>
            <a:pPr marL="457200" indent="-457200">
              <a:buFont typeface="Arial" panose="020B0604020202020204" pitchFamily="34" charset="0"/>
              <a:buChar char="•"/>
            </a:pPr>
            <a:r>
              <a:rPr lang="en-US" sz="2800" dirty="0"/>
              <a:t>Tsunami </a:t>
            </a:r>
          </a:p>
          <a:p>
            <a:pPr marL="457200" indent="-457200">
              <a:buFont typeface="Arial" panose="020B0604020202020204" pitchFamily="34" charset="0"/>
              <a:buChar char="•"/>
            </a:pPr>
            <a:r>
              <a:rPr lang="en-US" sz="2800" dirty="0"/>
              <a:t>Coastal Engineering</a:t>
            </a:r>
          </a:p>
          <a:p>
            <a:pPr marL="457200" indent="-457200">
              <a:buFont typeface="Arial" panose="020B0604020202020204" pitchFamily="34" charset="0"/>
              <a:buChar char="•"/>
            </a:pPr>
            <a:r>
              <a:rPr lang="en-US" sz="2800" dirty="0"/>
              <a:t>Cyberinfrastructure</a:t>
            </a:r>
          </a:p>
          <a:p>
            <a:pPr marL="457200" indent="-457200">
              <a:buFont typeface="Arial" panose="020B0604020202020204" pitchFamily="34" charset="0"/>
              <a:buChar char="•"/>
            </a:pPr>
            <a:r>
              <a:rPr lang="en-US" sz="2800" dirty="0"/>
              <a:t>Simulation/Computational Modeling</a:t>
            </a:r>
          </a:p>
          <a:p>
            <a:pPr marL="457200" indent="-457200">
              <a:buFont typeface="Arial" panose="020B0604020202020204" pitchFamily="34" charset="0"/>
              <a:buChar char="•"/>
            </a:pPr>
            <a:r>
              <a:rPr lang="en-US" sz="2800" dirty="0"/>
              <a:t>Reconnaissance</a:t>
            </a:r>
          </a:p>
          <a:p>
            <a:pPr marL="457200" indent="-457200">
              <a:buFont typeface="Arial" panose="020B0604020202020204" pitchFamily="34" charset="0"/>
              <a:buChar char="•"/>
            </a:pPr>
            <a:r>
              <a:rPr lang="en-US" sz="2800" dirty="0"/>
              <a:t>Social Science</a:t>
            </a:r>
          </a:p>
        </p:txBody>
      </p:sp>
    </p:spTree>
    <p:extLst>
      <p:ext uri="{BB962C8B-B14F-4D97-AF65-F5344CB8AC3E}">
        <p14:creationId xmlns:p14="http://schemas.microsoft.com/office/powerpoint/2010/main" val="53664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Future Meeting Dates</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316635" y="1362485"/>
            <a:ext cx="8370165" cy="369333"/>
          </a:xfrm>
        </p:spPr>
        <p:txBody>
          <a:bodyPr>
            <a:normAutofit lnSpcReduction="10000"/>
          </a:bodyPr>
          <a:lstStyle/>
          <a:p>
            <a:pPr marL="0" indent="0">
              <a:buClr>
                <a:srgbClr val="C00000"/>
              </a:buClr>
              <a:buNone/>
            </a:pPr>
            <a:endParaRPr lang="en-US" sz="2000" i="1" dirty="0"/>
          </a:p>
          <a:p>
            <a:pPr marL="0" indent="0">
              <a:buClr>
                <a:srgbClr val="C00000"/>
              </a:buClr>
              <a:buNone/>
            </a:pPr>
            <a:endParaRPr lang="en-US" sz="2000" i="1" dirty="0"/>
          </a:p>
          <a:p>
            <a:pPr>
              <a:buClr>
                <a:srgbClr val="C00000"/>
              </a:buClr>
              <a:buFont typeface="Wingdings" pitchFamily="2" charset="2"/>
              <a:buChar char="§"/>
            </a:pPr>
            <a:endParaRPr lang="en-US" sz="2000" i="1" dirty="0"/>
          </a:p>
        </p:txBody>
      </p:sp>
      <p:sp>
        <p:nvSpPr>
          <p:cNvPr id="10" name="Rectangle 9">
            <a:extLst>
              <a:ext uri="{FF2B5EF4-FFF2-40B4-BE49-F238E27FC236}">
                <a16:creationId xmlns:a16="http://schemas.microsoft.com/office/drawing/2014/main" id="{A8CC96C0-BABC-BE47-AC0E-85B5BD70CDFC}"/>
              </a:ext>
            </a:extLst>
          </p:cNvPr>
          <p:cNvSpPr/>
          <p:nvPr/>
        </p:nvSpPr>
        <p:spPr>
          <a:xfrm>
            <a:off x="457200" y="1742245"/>
            <a:ext cx="2362200" cy="42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December Holiday </a:t>
            </a:r>
          </a:p>
          <a:p>
            <a:pPr algn="ctr"/>
            <a:r>
              <a:rPr lang="en-US" sz="2800" b="1" dirty="0">
                <a:solidFill>
                  <a:schemeClr val="bg1"/>
                </a:solidFill>
              </a:rPr>
              <a:t>Social</a:t>
            </a:r>
          </a:p>
          <a:p>
            <a:pPr algn="ctr"/>
            <a:endParaRPr lang="en-US" sz="2800" b="1" dirty="0">
              <a:solidFill>
                <a:schemeClr val="bg1"/>
              </a:solidFill>
            </a:endParaRPr>
          </a:p>
          <a:p>
            <a:pPr algn="ctr"/>
            <a:r>
              <a:rPr lang="en-US" sz="2800" b="1" dirty="0">
                <a:solidFill>
                  <a:schemeClr val="bg1"/>
                </a:solidFill>
              </a:rPr>
              <a:t>12/16/22</a:t>
            </a:r>
          </a:p>
          <a:p>
            <a:pPr algn="ctr"/>
            <a:r>
              <a:rPr lang="en-US" sz="2800" b="1" dirty="0">
                <a:solidFill>
                  <a:schemeClr val="bg1"/>
                </a:solidFill>
              </a:rPr>
              <a:t>11 a.m. CST</a:t>
            </a:r>
          </a:p>
          <a:p>
            <a:pPr algn="ctr"/>
            <a:endParaRPr lang="en-US" sz="2800" b="1" dirty="0">
              <a:solidFill>
                <a:schemeClr val="bg1"/>
              </a:solidFill>
            </a:endParaRPr>
          </a:p>
          <a:p>
            <a:pPr algn="ctr"/>
            <a:r>
              <a:rPr lang="en-US" sz="2800" b="1" dirty="0">
                <a:solidFill>
                  <a:schemeClr val="bg1"/>
                </a:solidFill>
              </a:rPr>
              <a:t>Fun &amp; Prizes</a:t>
            </a:r>
          </a:p>
          <a:p>
            <a:pPr algn="ctr"/>
            <a:endParaRPr lang="en-US" sz="2800" b="1" dirty="0">
              <a:solidFill>
                <a:schemeClr val="bg1"/>
              </a:solidFill>
            </a:endParaRPr>
          </a:p>
        </p:txBody>
      </p:sp>
      <p:pic>
        <p:nvPicPr>
          <p:cNvPr id="4" name="Picture 3" descr="A picture containing graphical user interface&#10;&#10;Description automatically generated">
            <a:extLst>
              <a:ext uri="{FF2B5EF4-FFF2-40B4-BE49-F238E27FC236}">
                <a16:creationId xmlns:a16="http://schemas.microsoft.com/office/drawing/2014/main" id="{B6F0C29B-0B11-724F-9D72-DB45FD4FD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731817"/>
            <a:ext cx="5837604" cy="4277555"/>
          </a:xfrm>
          <a:prstGeom prst="rect">
            <a:avLst/>
          </a:prstGeom>
        </p:spPr>
      </p:pic>
      <p:sp>
        <p:nvSpPr>
          <p:cNvPr id="14" name="Oval 13">
            <a:extLst>
              <a:ext uri="{FF2B5EF4-FFF2-40B4-BE49-F238E27FC236}">
                <a16:creationId xmlns:a16="http://schemas.microsoft.com/office/drawing/2014/main" id="{0131BDEC-FA59-854B-8C2F-014165DD6712}"/>
              </a:ext>
            </a:extLst>
          </p:cNvPr>
          <p:cNvSpPr/>
          <p:nvPr/>
        </p:nvSpPr>
        <p:spPr>
          <a:xfrm>
            <a:off x="6629400" y="3881022"/>
            <a:ext cx="609600" cy="609600"/>
          </a:xfrm>
          <a:prstGeom prst="ellipse">
            <a:avLst/>
          </a:prstGeom>
          <a:noFill/>
          <a:ln w="952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F9426A1-8B53-8D48-B8BA-DA55DE8E2C09}"/>
              </a:ext>
            </a:extLst>
          </p:cNvPr>
          <p:cNvSpPr txBox="1"/>
          <p:nvPr/>
        </p:nvSpPr>
        <p:spPr>
          <a:xfrm>
            <a:off x="6724848" y="4001156"/>
            <a:ext cx="418704" cy="369332"/>
          </a:xfrm>
          <a:prstGeom prst="rect">
            <a:avLst/>
          </a:prstGeom>
          <a:noFill/>
        </p:spPr>
        <p:txBody>
          <a:bodyPr wrap="none" rtlCol="0">
            <a:spAutoFit/>
          </a:bodyPr>
          <a:lstStyle/>
          <a:p>
            <a:r>
              <a:rPr lang="en-US" b="1" dirty="0"/>
              <a:t>16</a:t>
            </a:r>
          </a:p>
        </p:txBody>
      </p:sp>
      <p:sp>
        <p:nvSpPr>
          <p:cNvPr id="8" name="TextBox 7">
            <a:extLst>
              <a:ext uri="{FF2B5EF4-FFF2-40B4-BE49-F238E27FC236}">
                <a16:creationId xmlns:a16="http://schemas.microsoft.com/office/drawing/2014/main" id="{C696498D-AF4E-4E0F-BC48-7DE8877F7420}"/>
              </a:ext>
            </a:extLst>
          </p:cNvPr>
          <p:cNvSpPr txBox="1"/>
          <p:nvPr/>
        </p:nvSpPr>
        <p:spPr>
          <a:xfrm>
            <a:off x="6629400" y="2505485"/>
            <a:ext cx="1066800" cy="369332"/>
          </a:xfrm>
          <a:prstGeom prst="rect">
            <a:avLst/>
          </a:prstGeom>
          <a:noFill/>
        </p:spPr>
        <p:txBody>
          <a:bodyPr wrap="square" rtlCol="0">
            <a:spAutoFit/>
          </a:bodyPr>
          <a:lstStyle/>
          <a:p>
            <a:pPr algn="r"/>
            <a:r>
              <a:rPr lang="en-US" b="1" dirty="0"/>
              <a:t>DEC</a:t>
            </a:r>
          </a:p>
        </p:txBody>
      </p:sp>
      <p:pic>
        <p:nvPicPr>
          <p:cNvPr id="3" name="Graphic 2" descr="Snowflake outline">
            <a:extLst>
              <a:ext uri="{FF2B5EF4-FFF2-40B4-BE49-F238E27FC236}">
                <a16:creationId xmlns:a16="http://schemas.microsoft.com/office/drawing/2014/main" id="{8C60D009-4E26-4F2A-9A0B-744F32FFB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4998" y="3221842"/>
            <a:ext cx="558833" cy="558833"/>
          </a:xfrm>
          <a:prstGeom prst="rect">
            <a:avLst/>
          </a:prstGeom>
        </p:spPr>
      </p:pic>
      <p:pic>
        <p:nvPicPr>
          <p:cNvPr id="12" name="Graphic 11" descr="Snowflake outline">
            <a:extLst>
              <a:ext uri="{FF2B5EF4-FFF2-40B4-BE49-F238E27FC236}">
                <a16:creationId xmlns:a16="http://schemas.microsoft.com/office/drawing/2014/main" id="{8D2DE679-19EB-43D3-B36B-0100C8C9DB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33" y="1393788"/>
            <a:ext cx="914400" cy="914400"/>
          </a:xfrm>
          <a:prstGeom prst="rect">
            <a:avLst/>
          </a:prstGeom>
        </p:spPr>
      </p:pic>
      <p:pic>
        <p:nvPicPr>
          <p:cNvPr id="13" name="Graphic 12" descr="Snowflake outline">
            <a:extLst>
              <a:ext uri="{FF2B5EF4-FFF2-40B4-BE49-F238E27FC236}">
                <a16:creationId xmlns:a16="http://schemas.microsoft.com/office/drawing/2014/main" id="{F859459F-B337-4A48-BEBE-A557722C6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2200" y="4282841"/>
            <a:ext cx="914400" cy="914400"/>
          </a:xfrm>
          <a:prstGeom prst="rect">
            <a:avLst/>
          </a:prstGeom>
        </p:spPr>
      </p:pic>
      <p:pic>
        <p:nvPicPr>
          <p:cNvPr id="15" name="Graphic 14" descr="Snowflake outline">
            <a:extLst>
              <a:ext uri="{FF2B5EF4-FFF2-40B4-BE49-F238E27FC236}">
                <a16:creationId xmlns:a16="http://schemas.microsoft.com/office/drawing/2014/main" id="{C6DA2473-0CDF-4940-88DD-312DE1CA9C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579" y="5351068"/>
            <a:ext cx="679159" cy="679159"/>
          </a:xfrm>
          <a:prstGeom prst="rect">
            <a:avLst/>
          </a:prstGeom>
        </p:spPr>
      </p:pic>
      <p:pic>
        <p:nvPicPr>
          <p:cNvPr id="17" name="Graphic 16" descr="Snowflake outline">
            <a:extLst>
              <a:ext uri="{FF2B5EF4-FFF2-40B4-BE49-F238E27FC236}">
                <a16:creationId xmlns:a16="http://schemas.microsoft.com/office/drawing/2014/main" id="{E1BBB46B-2D49-4F97-B5D1-A504A90B28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3221843"/>
            <a:ext cx="558833" cy="558833"/>
          </a:xfrm>
          <a:prstGeom prst="rect">
            <a:avLst/>
          </a:prstGeom>
        </p:spPr>
      </p:pic>
    </p:spTree>
    <p:extLst>
      <p:ext uri="{BB962C8B-B14F-4D97-AF65-F5344CB8AC3E}">
        <p14:creationId xmlns:p14="http://schemas.microsoft.com/office/powerpoint/2010/main" val="71396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Agenda</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228600" y="1752600"/>
            <a:ext cx="8686800" cy="4267200"/>
          </a:xfrm>
        </p:spPr>
        <p:txBody>
          <a:bodyPr anchor="ctr">
            <a:noAutofit/>
          </a:bodyPr>
          <a:lstStyle/>
          <a:p>
            <a:pPr marL="0" indent="0">
              <a:spcBef>
                <a:spcPts val="800"/>
              </a:spcBef>
              <a:buNone/>
            </a:pPr>
            <a:r>
              <a:rPr lang="en-US" sz="3600" b="1" dirty="0"/>
              <a:t>12:00-12:10	</a:t>
            </a:r>
            <a:r>
              <a:rPr lang="en-US" sz="3600" dirty="0"/>
              <a:t>Announcements</a:t>
            </a:r>
          </a:p>
          <a:p>
            <a:pPr marL="0" indent="0">
              <a:spcBef>
                <a:spcPts val="800"/>
              </a:spcBef>
              <a:buNone/>
            </a:pPr>
            <a:r>
              <a:rPr lang="en-US" sz="3600" b="1" dirty="0"/>
              <a:t>12:10-12:30	</a:t>
            </a:r>
            <a:r>
              <a:rPr lang="en-US" sz="3600" dirty="0"/>
              <a:t>Niko Grisel Todorov, HAZUS 				Primer on Riverine Model</a:t>
            </a:r>
          </a:p>
          <a:p>
            <a:pPr marL="0" indent="0">
              <a:spcBef>
                <a:spcPts val="800"/>
              </a:spcBef>
              <a:buNone/>
            </a:pPr>
            <a:r>
              <a:rPr lang="en-US" sz="3600" b="1" dirty="0"/>
              <a:t>12:30-12:55	</a:t>
            </a:r>
            <a:r>
              <a:rPr lang="en-US" sz="3600" dirty="0"/>
              <a:t>Research Breakout Rooms</a:t>
            </a:r>
          </a:p>
          <a:p>
            <a:pPr marL="0" indent="0">
              <a:spcBef>
                <a:spcPts val="800"/>
              </a:spcBef>
              <a:buNone/>
            </a:pPr>
            <a:r>
              <a:rPr lang="en-US" sz="3600" b="1" dirty="0"/>
              <a:t>12:55-1:00	</a:t>
            </a:r>
            <a:r>
              <a:rPr lang="en-US" sz="3600" dirty="0"/>
              <a:t>Wrap-up &amp; Next Meeting</a:t>
            </a:r>
          </a:p>
        </p:txBody>
      </p:sp>
    </p:spTree>
    <p:extLst>
      <p:ext uri="{BB962C8B-B14F-4D97-AF65-F5344CB8AC3E}">
        <p14:creationId xmlns:p14="http://schemas.microsoft.com/office/powerpoint/2010/main" val="243208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7496-4607-4DD1-BA24-FEA7DD00EA33}"/>
              </a:ext>
            </a:extLst>
          </p:cNvPr>
          <p:cNvSpPr>
            <a:spLocks noGrp="1"/>
          </p:cNvSpPr>
          <p:nvPr>
            <p:ph type="title"/>
          </p:nvPr>
        </p:nvSpPr>
        <p:spPr/>
        <p:txBody>
          <a:bodyPr/>
          <a:lstStyle/>
          <a:p>
            <a:r>
              <a:rPr lang="en-US" b="1" dirty="0">
                <a:solidFill>
                  <a:srgbClr val="136AC9"/>
                </a:solidFill>
              </a:rPr>
              <a:t>WELCOME NEW NHERI MEMBERS</a:t>
            </a:r>
          </a:p>
        </p:txBody>
      </p:sp>
      <p:graphicFrame>
        <p:nvGraphicFramePr>
          <p:cNvPr id="3" name="Table 2">
            <a:extLst>
              <a:ext uri="{FF2B5EF4-FFF2-40B4-BE49-F238E27FC236}">
                <a16:creationId xmlns:a16="http://schemas.microsoft.com/office/drawing/2014/main" id="{63D0E9F1-32D7-40F8-BBA7-5F94815F4263}"/>
              </a:ext>
            </a:extLst>
          </p:cNvPr>
          <p:cNvGraphicFramePr>
            <a:graphicFrameLocks noGrp="1"/>
          </p:cNvGraphicFramePr>
          <p:nvPr>
            <p:extLst>
              <p:ext uri="{D42A27DB-BD31-4B8C-83A1-F6EECF244321}">
                <p14:modId xmlns:p14="http://schemas.microsoft.com/office/powerpoint/2010/main" val="875863241"/>
              </p:ext>
            </p:extLst>
          </p:nvPr>
        </p:nvGraphicFramePr>
        <p:xfrm>
          <a:off x="898967" y="1828800"/>
          <a:ext cx="8229600" cy="4389120"/>
        </p:xfrm>
        <a:graphic>
          <a:graphicData uri="http://schemas.openxmlformats.org/drawingml/2006/table">
            <a:tbl>
              <a:tblPr/>
              <a:tblGrid>
                <a:gridCol w="4114800">
                  <a:extLst>
                    <a:ext uri="{9D8B030D-6E8A-4147-A177-3AD203B41FA5}">
                      <a16:colId xmlns:a16="http://schemas.microsoft.com/office/drawing/2014/main" val="197191534"/>
                    </a:ext>
                  </a:extLst>
                </a:gridCol>
                <a:gridCol w="4114800">
                  <a:extLst>
                    <a:ext uri="{9D8B030D-6E8A-4147-A177-3AD203B41FA5}">
                      <a16:colId xmlns:a16="http://schemas.microsoft.com/office/drawing/2014/main" val="476010272"/>
                    </a:ext>
                  </a:extLst>
                </a:gridCol>
              </a:tblGrid>
              <a:tr h="0">
                <a:tc>
                  <a:txBody>
                    <a:bodyPr/>
                    <a:lstStyle/>
                    <a:p>
                      <a:r>
                        <a:rPr lang="en-US">
                          <a:effectLst/>
                          <a:latin typeface="Georgia" panose="02040502050405020303" pitchFamily="18" charset="0"/>
                        </a:rPr>
                        <a:t>Maria</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Porada</a:t>
                      </a:r>
                      <a:endParaRPr lang="en-US">
                        <a:effectLst/>
                      </a:endParaRPr>
                    </a:p>
                  </a:txBody>
                  <a:tcPr anchor="ctr">
                    <a:lnL>
                      <a:noFill/>
                    </a:lnL>
                    <a:lnR>
                      <a:noFill/>
                    </a:lnR>
                    <a:lnT>
                      <a:noFill/>
                    </a:lnT>
                    <a:lnB>
                      <a:noFill/>
                    </a:lnB>
                  </a:tcPr>
                </a:tc>
                <a:extLst>
                  <a:ext uri="{0D108BD9-81ED-4DB2-BD59-A6C34878D82A}">
                    <a16:rowId xmlns:a16="http://schemas.microsoft.com/office/drawing/2014/main" val="113815738"/>
                  </a:ext>
                </a:extLst>
              </a:tr>
              <a:tr h="0">
                <a:tc>
                  <a:txBody>
                    <a:bodyPr/>
                    <a:lstStyle/>
                    <a:p>
                      <a:r>
                        <a:rPr lang="en-US">
                          <a:effectLst/>
                          <a:latin typeface="Georgia" panose="02040502050405020303" pitchFamily="18" charset="0"/>
                        </a:rPr>
                        <a:t>Musabber Ali</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Chisty</a:t>
                      </a:r>
                      <a:endParaRPr lang="en-US">
                        <a:effectLst/>
                      </a:endParaRPr>
                    </a:p>
                  </a:txBody>
                  <a:tcPr anchor="ctr">
                    <a:lnL>
                      <a:noFill/>
                    </a:lnL>
                    <a:lnR>
                      <a:noFill/>
                    </a:lnR>
                    <a:lnT>
                      <a:noFill/>
                    </a:lnT>
                    <a:lnB>
                      <a:noFill/>
                    </a:lnB>
                  </a:tcPr>
                </a:tc>
                <a:extLst>
                  <a:ext uri="{0D108BD9-81ED-4DB2-BD59-A6C34878D82A}">
                    <a16:rowId xmlns:a16="http://schemas.microsoft.com/office/drawing/2014/main" val="1007010037"/>
                  </a:ext>
                </a:extLst>
              </a:tr>
              <a:tr h="0">
                <a:tc>
                  <a:txBody>
                    <a:bodyPr/>
                    <a:lstStyle/>
                    <a:p>
                      <a:r>
                        <a:rPr lang="en-US">
                          <a:effectLst/>
                          <a:latin typeface="Georgia" panose="02040502050405020303" pitchFamily="18" charset="0"/>
                        </a:rPr>
                        <a:t>Fumi</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Terahata</a:t>
                      </a:r>
                      <a:endParaRPr lang="en-US">
                        <a:effectLst/>
                      </a:endParaRPr>
                    </a:p>
                  </a:txBody>
                  <a:tcPr anchor="ctr">
                    <a:lnL>
                      <a:noFill/>
                    </a:lnL>
                    <a:lnR>
                      <a:noFill/>
                    </a:lnR>
                    <a:lnT>
                      <a:noFill/>
                    </a:lnT>
                    <a:lnB>
                      <a:noFill/>
                    </a:lnB>
                  </a:tcPr>
                </a:tc>
                <a:extLst>
                  <a:ext uri="{0D108BD9-81ED-4DB2-BD59-A6C34878D82A}">
                    <a16:rowId xmlns:a16="http://schemas.microsoft.com/office/drawing/2014/main" val="2862556373"/>
                  </a:ext>
                </a:extLst>
              </a:tr>
              <a:tr h="0">
                <a:tc>
                  <a:txBody>
                    <a:bodyPr/>
                    <a:lstStyle/>
                    <a:p>
                      <a:r>
                        <a:rPr lang="en-US">
                          <a:effectLst/>
                          <a:latin typeface="Georgia" panose="02040502050405020303" pitchFamily="18" charset="0"/>
                        </a:rPr>
                        <a:t>Omar</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Metwally</a:t>
                      </a:r>
                      <a:endParaRPr lang="en-US">
                        <a:effectLst/>
                      </a:endParaRPr>
                    </a:p>
                  </a:txBody>
                  <a:tcPr anchor="ctr">
                    <a:lnL>
                      <a:noFill/>
                    </a:lnL>
                    <a:lnR>
                      <a:noFill/>
                    </a:lnR>
                    <a:lnT>
                      <a:noFill/>
                    </a:lnT>
                    <a:lnB>
                      <a:noFill/>
                    </a:lnB>
                  </a:tcPr>
                </a:tc>
                <a:extLst>
                  <a:ext uri="{0D108BD9-81ED-4DB2-BD59-A6C34878D82A}">
                    <a16:rowId xmlns:a16="http://schemas.microsoft.com/office/drawing/2014/main" val="3503132318"/>
                  </a:ext>
                </a:extLst>
              </a:tr>
              <a:tr h="0">
                <a:tc>
                  <a:txBody>
                    <a:bodyPr/>
                    <a:lstStyle/>
                    <a:p>
                      <a:r>
                        <a:rPr lang="en-US">
                          <a:effectLst/>
                          <a:latin typeface="Georgia" panose="02040502050405020303" pitchFamily="18" charset="0"/>
                        </a:rPr>
                        <a:t>Salvesila</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Tamima</a:t>
                      </a:r>
                      <a:endParaRPr lang="en-US">
                        <a:effectLst/>
                      </a:endParaRPr>
                    </a:p>
                  </a:txBody>
                  <a:tcPr anchor="ctr">
                    <a:lnL>
                      <a:noFill/>
                    </a:lnL>
                    <a:lnR>
                      <a:noFill/>
                    </a:lnR>
                    <a:lnT>
                      <a:noFill/>
                    </a:lnT>
                    <a:lnB>
                      <a:noFill/>
                    </a:lnB>
                  </a:tcPr>
                </a:tc>
                <a:extLst>
                  <a:ext uri="{0D108BD9-81ED-4DB2-BD59-A6C34878D82A}">
                    <a16:rowId xmlns:a16="http://schemas.microsoft.com/office/drawing/2014/main" val="1574270436"/>
                  </a:ext>
                </a:extLst>
              </a:tr>
              <a:tr h="0">
                <a:tc>
                  <a:txBody>
                    <a:bodyPr/>
                    <a:lstStyle/>
                    <a:p>
                      <a:r>
                        <a:rPr lang="en-US">
                          <a:effectLst/>
                          <a:latin typeface="Georgia" panose="02040502050405020303" pitchFamily="18" charset="0"/>
                        </a:rPr>
                        <a:t>Babatunde</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Onase</a:t>
                      </a:r>
                      <a:endParaRPr lang="en-US">
                        <a:effectLst/>
                      </a:endParaRPr>
                    </a:p>
                  </a:txBody>
                  <a:tcPr anchor="ctr">
                    <a:lnL>
                      <a:noFill/>
                    </a:lnL>
                    <a:lnR>
                      <a:noFill/>
                    </a:lnR>
                    <a:lnT>
                      <a:noFill/>
                    </a:lnT>
                    <a:lnB>
                      <a:noFill/>
                    </a:lnB>
                  </a:tcPr>
                </a:tc>
                <a:extLst>
                  <a:ext uri="{0D108BD9-81ED-4DB2-BD59-A6C34878D82A}">
                    <a16:rowId xmlns:a16="http://schemas.microsoft.com/office/drawing/2014/main" val="1530027609"/>
                  </a:ext>
                </a:extLst>
              </a:tr>
              <a:tr h="0">
                <a:tc>
                  <a:txBody>
                    <a:bodyPr/>
                    <a:lstStyle/>
                    <a:p>
                      <a:r>
                        <a:rPr lang="en-US">
                          <a:effectLst/>
                          <a:latin typeface="Georgia" panose="02040502050405020303" pitchFamily="18" charset="0"/>
                        </a:rPr>
                        <a:t>SUDHANSHU</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Sudhanshu</a:t>
                      </a:r>
                      <a:endParaRPr lang="en-US">
                        <a:effectLst/>
                      </a:endParaRPr>
                    </a:p>
                  </a:txBody>
                  <a:tcPr anchor="ctr">
                    <a:lnL>
                      <a:noFill/>
                    </a:lnL>
                    <a:lnR>
                      <a:noFill/>
                    </a:lnR>
                    <a:lnT>
                      <a:noFill/>
                    </a:lnT>
                    <a:lnB>
                      <a:noFill/>
                    </a:lnB>
                  </a:tcPr>
                </a:tc>
                <a:extLst>
                  <a:ext uri="{0D108BD9-81ED-4DB2-BD59-A6C34878D82A}">
                    <a16:rowId xmlns:a16="http://schemas.microsoft.com/office/drawing/2014/main" val="3307304347"/>
                  </a:ext>
                </a:extLst>
              </a:tr>
              <a:tr h="0">
                <a:tc>
                  <a:txBody>
                    <a:bodyPr/>
                    <a:lstStyle/>
                    <a:p>
                      <a:r>
                        <a:rPr lang="en-US">
                          <a:effectLst/>
                          <a:latin typeface="Georgia" panose="02040502050405020303" pitchFamily="18" charset="0"/>
                        </a:rPr>
                        <a:t>Irina</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Afanasyeva</a:t>
                      </a:r>
                      <a:endParaRPr lang="en-US">
                        <a:effectLst/>
                      </a:endParaRPr>
                    </a:p>
                  </a:txBody>
                  <a:tcPr anchor="ctr">
                    <a:lnL>
                      <a:noFill/>
                    </a:lnL>
                    <a:lnR>
                      <a:noFill/>
                    </a:lnR>
                    <a:lnT>
                      <a:noFill/>
                    </a:lnT>
                    <a:lnB>
                      <a:noFill/>
                    </a:lnB>
                  </a:tcPr>
                </a:tc>
                <a:extLst>
                  <a:ext uri="{0D108BD9-81ED-4DB2-BD59-A6C34878D82A}">
                    <a16:rowId xmlns:a16="http://schemas.microsoft.com/office/drawing/2014/main" val="1108068565"/>
                  </a:ext>
                </a:extLst>
              </a:tr>
              <a:tr h="0">
                <a:tc>
                  <a:txBody>
                    <a:bodyPr/>
                    <a:lstStyle/>
                    <a:p>
                      <a:r>
                        <a:rPr lang="en-US">
                          <a:effectLst/>
                          <a:latin typeface="Georgia" panose="02040502050405020303" pitchFamily="18" charset="0"/>
                        </a:rPr>
                        <a:t>Rachel</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Hamburger</a:t>
                      </a:r>
                      <a:endParaRPr lang="en-US">
                        <a:effectLst/>
                      </a:endParaRPr>
                    </a:p>
                  </a:txBody>
                  <a:tcPr anchor="ctr">
                    <a:lnL>
                      <a:noFill/>
                    </a:lnL>
                    <a:lnR>
                      <a:noFill/>
                    </a:lnR>
                    <a:lnT>
                      <a:noFill/>
                    </a:lnT>
                    <a:lnB>
                      <a:noFill/>
                    </a:lnB>
                  </a:tcPr>
                </a:tc>
                <a:extLst>
                  <a:ext uri="{0D108BD9-81ED-4DB2-BD59-A6C34878D82A}">
                    <a16:rowId xmlns:a16="http://schemas.microsoft.com/office/drawing/2014/main" val="652516773"/>
                  </a:ext>
                </a:extLst>
              </a:tr>
              <a:tr h="0">
                <a:tc>
                  <a:txBody>
                    <a:bodyPr/>
                    <a:lstStyle/>
                    <a:p>
                      <a:r>
                        <a:rPr lang="en-US">
                          <a:effectLst/>
                          <a:latin typeface="Georgia" panose="02040502050405020303" pitchFamily="18" charset="0"/>
                        </a:rPr>
                        <a:t>Amir</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Safiey</a:t>
                      </a:r>
                      <a:endParaRPr lang="en-US">
                        <a:effectLst/>
                      </a:endParaRPr>
                    </a:p>
                  </a:txBody>
                  <a:tcPr anchor="ctr">
                    <a:lnL>
                      <a:noFill/>
                    </a:lnL>
                    <a:lnR>
                      <a:noFill/>
                    </a:lnR>
                    <a:lnT>
                      <a:noFill/>
                    </a:lnT>
                    <a:lnB>
                      <a:noFill/>
                    </a:lnB>
                  </a:tcPr>
                </a:tc>
                <a:extLst>
                  <a:ext uri="{0D108BD9-81ED-4DB2-BD59-A6C34878D82A}">
                    <a16:rowId xmlns:a16="http://schemas.microsoft.com/office/drawing/2014/main" val="3187254629"/>
                  </a:ext>
                </a:extLst>
              </a:tr>
              <a:tr h="0">
                <a:tc>
                  <a:txBody>
                    <a:bodyPr/>
                    <a:lstStyle/>
                    <a:p>
                      <a:r>
                        <a:rPr lang="en-US">
                          <a:effectLst/>
                          <a:latin typeface="Georgia" panose="02040502050405020303" pitchFamily="18" charset="0"/>
                        </a:rPr>
                        <a:t>Alexandra</a:t>
                      </a:r>
                      <a:endParaRPr lang="en-US">
                        <a:effectLst/>
                      </a:endParaRPr>
                    </a:p>
                  </a:txBody>
                  <a:tcPr anchor="ctr">
                    <a:lnL>
                      <a:noFill/>
                    </a:lnL>
                    <a:lnR>
                      <a:noFill/>
                    </a:lnR>
                    <a:lnT>
                      <a:noFill/>
                    </a:lnT>
                    <a:lnB>
                      <a:noFill/>
                    </a:lnB>
                  </a:tcPr>
                </a:tc>
                <a:tc>
                  <a:txBody>
                    <a:bodyPr/>
                    <a:lstStyle/>
                    <a:p>
                      <a:r>
                        <a:rPr lang="en-US">
                          <a:effectLst/>
                          <a:latin typeface="Georgia" panose="02040502050405020303" pitchFamily="18" charset="0"/>
                        </a:rPr>
                        <a:t>Saccente</a:t>
                      </a:r>
                      <a:endParaRPr lang="en-US">
                        <a:effectLst/>
                      </a:endParaRPr>
                    </a:p>
                  </a:txBody>
                  <a:tcPr anchor="ctr">
                    <a:lnL>
                      <a:noFill/>
                    </a:lnL>
                    <a:lnR>
                      <a:noFill/>
                    </a:lnR>
                    <a:lnT>
                      <a:noFill/>
                    </a:lnT>
                    <a:lnB>
                      <a:noFill/>
                    </a:lnB>
                  </a:tcPr>
                </a:tc>
                <a:extLst>
                  <a:ext uri="{0D108BD9-81ED-4DB2-BD59-A6C34878D82A}">
                    <a16:rowId xmlns:a16="http://schemas.microsoft.com/office/drawing/2014/main" val="3881835004"/>
                  </a:ext>
                </a:extLst>
              </a:tr>
              <a:tr h="0">
                <a:tc>
                  <a:txBody>
                    <a:bodyPr/>
                    <a:lstStyle/>
                    <a:p>
                      <a:r>
                        <a:rPr lang="en-US">
                          <a:effectLst/>
                          <a:latin typeface="Georgia" panose="02040502050405020303" pitchFamily="18" charset="0"/>
                        </a:rPr>
                        <a:t>Mostafa</a:t>
                      </a:r>
                      <a:endParaRPr lang="en-US">
                        <a:effectLst/>
                      </a:endParaRPr>
                    </a:p>
                  </a:txBody>
                  <a:tcPr anchor="ctr">
                    <a:lnL>
                      <a:noFill/>
                    </a:lnL>
                    <a:lnR>
                      <a:noFill/>
                    </a:lnR>
                    <a:lnT>
                      <a:noFill/>
                    </a:lnT>
                    <a:lnB>
                      <a:noFill/>
                    </a:lnB>
                  </a:tcPr>
                </a:tc>
                <a:tc>
                  <a:txBody>
                    <a:bodyPr/>
                    <a:lstStyle/>
                    <a:p>
                      <a:r>
                        <a:rPr lang="en-US" dirty="0">
                          <a:effectLst/>
                          <a:latin typeface="Georgia" panose="02040502050405020303" pitchFamily="18" charset="0"/>
                        </a:rPr>
                        <a:t>Ebrahimi</a:t>
                      </a:r>
                      <a:endParaRPr lang="en-US" dirty="0">
                        <a:effectLst/>
                      </a:endParaRPr>
                    </a:p>
                  </a:txBody>
                  <a:tcPr anchor="ctr">
                    <a:lnL>
                      <a:noFill/>
                    </a:lnL>
                    <a:lnR>
                      <a:noFill/>
                    </a:lnR>
                    <a:lnT>
                      <a:noFill/>
                    </a:lnT>
                    <a:lnB>
                      <a:noFill/>
                    </a:lnB>
                  </a:tcPr>
                </a:tc>
                <a:extLst>
                  <a:ext uri="{0D108BD9-81ED-4DB2-BD59-A6C34878D82A}">
                    <a16:rowId xmlns:a16="http://schemas.microsoft.com/office/drawing/2014/main" val="1438669572"/>
                  </a:ext>
                </a:extLst>
              </a:tr>
            </a:tbl>
          </a:graphicData>
        </a:graphic>
      </p:graphicFrame>
      <p:sp>
        <p:nvSpPr>
          <p:cNvPr id="5" name="Rectangle 1">
            <a:extLst>
              <a:ext uri="{FF2B5EF4-FFF2-40B4-BE49-F238E27FC236}">
                <a16:creationId xmlns:a16="http://schemas.microsoft.com/office/drawing/2014/main" id="{9B8F5697-33CA-4699-A5C8-58DC9F8CC97F}"/>
              </a:ext>
            </a:extLst>
          </p:cNvPr>
          <p:cNvSpPr>
            <a:spLocks noChangeArrowheads="1"/>
          </p:cNvSpPr>
          <p:nvPr/>
        </p:nvSpPr>
        <p:spPr bwMode="auto">
          <a:xfrm>
            <a:off x="-24114" y="1166019"/>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8768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45289"/>
            <a:ext cx="8229600" cy="1143000"/>
          </a:xfrm>
        </p:spPr>
        <p:txBody>
          <a:bodyPr>
            <a:normAutofit fontScale="90000"/>
          </a:bodyPr>
          <a:lstStyle/>
          <a:p>
            <a:r>
              <a:rPr lang="en-US" b="1" dirty="0">
                <a:solidFill>
                  <a:srgbClr val="C00000"/>
                </a:solidFill>
                <a:latin typeface="Britannic Bold" panose="020B0903060703020204" pitchFamily="34" charset="77"/>
              </a:rPr>
              <a:t>Upcoming Elections:</a:t>
            </a:r>
            <a:br>
              <a:rPr lang="en-US" b="1" dirty="0">
                <a:solidFill>
                  <a:srgbClr val="C00000"/>
                </a:solidFill>
                <a:latin typeface="Britannic Bold" panose="020B0903060703020204" pitchFamily="34" charset="77"/>
              </a:rPr>
            </a:br>
            <a:r>
              <a:rPr lang="en-US" b="1" dirty="0">
                <a:solidFill>
                  <a:srgbClr val="C00000"/>
                </a:solidFill>
                <a:latin typeface="Britannic Bold" panose="020B0903060703020204" pitchFamily="34" charset="77"/>
              </a:rPr>
              <a:t>Vice President, Vice Chairs, Alternate Chairs</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228600" y="1752600"/>
            <a:ext cx="8686800" cy="4267200"/>
          </a:xfrm>
        </p:spPr>
        <p:txBody>
          <a:bodyPr anchor="ctr">
            <a:noAutofit/>
          </a:bodyPr>
          <a:lstStyle/>
          <a:p>
            <a:pPr marL="0" indent="0">
              <a:spcBef>
                <a:spcPts val="800"/>
              </a:spcBef>
              <a:buNone/>
            </a:pPr>
            <a:r>
              <a:rPr lang="en-US" sz="2000" dirty="0"/>
              <a:t>Term: March 1, 2023, to February 28, 2024.</a:t>
            </a:r>
          </a:p>
          <a:p>
            <a:pPr marL="0" indent="0">
              <a:spcBef>
                <a:spcPts val="800"/>
              </a:spcBef>
              <a:buNone/>
            </a:pPr>
            <a:r>
              <a:rPr lang="en-US" sz="2000" dirty="0"/>
              <a:t>To be considered for election in Spring 2022, you must be a member in good standing.</a:t>
            </a:r>
          </a:p>
          <a:p>
            <a:pPr>
              <a:spcBef>
                <a:spcPts val="800"/>
              </a:spcBef>
            </a:pPr>
            <a:r>
              <a:rPr lang="en-US" sz="2000" dirty="0"/>
              <a:t>Graduate Student</a:t>
            </a:r>
          </a:p>
          <a:p>
            <a:pPr>
              <a:spcBef>
                <a:spcPts val="800"/>
              </a:spcBef>
            </a:pPr>
            <a:r>
              <a:rPr lang="en-US" sz="2000" dirty="0"/>
              <a:t>Registered NHERI GSC member</a:t>
            </a:r>
          </a:p>
          <a:p>
            <a:pPr>
              <a:spcBef>
                <a:spcPts val="800"/>
              </a:spcBef>
            </a:pPr>
            <a:r>
              <a:rPr lang="en-US" sz="2000" dirty="0"/>
              <a:t>Member of </a:t>
            </a:r>
            <a:r>
              <a:rPr lang="en-US" sz="2000" i="1" dirty="0"/>
              <a:t>at least </a:t>
            </a:r>
            <a:r>
              <a:rPr lang="en-US" sz="2000" dirty="0"/>
              <a:t>one Working Group/Subcommittee/Executive Committee</a:t>
            </a:r>
          </a:p>
          <a:p>
            <a:pPr>
              <a:spcBef>
                <a:spcPts val="800"/>
              </a:spcBef>
            </a:pPr>
            <a:r>
              <a:rPr lang="en-US" sz="2000" dirty="0"/>
              <a:t>Attended </a:t>
            </a:r>
            <a:r>
              <a:rPr lang="en-US" sz="2000" i="1" dirty="0"/>
              <a:t>at least 2 </a:t>
            </a:r>
            <a:r>
              <a:rPr lang="en-US" sz="2000" dirty="0"/>
              <a:t>meetings in the semester prior</a:t>
            </a:r>
            <a:endParaRPr lang="en-US" sz="3600" dirty="0"/>
          </a:p>
        </p:txBody>
      </p:sp>
    </p:spTree>
    <p:extLst>
      <p:ext uri="{BB962C8B-B14F-4D97-AF65-F5344CB8AC3E}">
        <p14:creationId xmlns:p14="http://schemas.microsoft.com/office/powerpoint/2010/main" val="371048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normAutofit/>
          </a:bodyPr>
          <a:lstStyle/>
          <a:p>
            <a:r>
              <a:rPr lang="en-US" sz="2400" b="1" dirty="0">
                <a:solidFill>
                  <a:srgbClr val="C00000"/>
                </a:solidFill>
                <a:latin typeface="Britannic Bold" panose="020B0903060703020204" pitchFamily="34" charset="77"/>
              </a:rPr>
              <a:t>New Position: NHERI User Forum Representative</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642395" y="1447800"/>
            <a:ext cx="8534400" cy="4267200"/>
          </a:xfrm>
        </p:spPr>
        <p:txBody>
          <a:bodyPr anchor="ctr">
            <a:noAutofit/>
          </a:bodyPr>
          <a:lstStyle/>
          <a:p>
            <a:pPr marL="0" indent="0">
              <a:spcBef>
                <a:spcPts val="800"/>
              </a:spcBef>
              <a:buNone/>
            </a:pPr>
            <a:r>
              <a:rPr lang="en-US" sz="2000" dirty="0">
                <a:latin typeface="+mj-lt"/>
              </a:rPr>
              <a:t>Term: </a:t>
            </a:r>
            <a:r>
              <a:rPr lang="en-US" sz="2000" b="1" dirty="0">
                <a:latin typeface="+mj-lt"/>
              </a:rPr>
              <a:t>Beginning January 1, 2023</a:t>
            </a:r>
          </a:p>
          <a:p>
            <a:pPr marL="0" indent="0">
              <a:spcBef>
                <a:spcPts val="800"/>
              </a:spcBef>
              <a:buNone/>
            </a:pPr>
            <a:r>
              <a:rPr lang="en-US" sz="2000" dirty="0">
                <a:latin typeface="+mj-lt"/>
              </a:rPr>
              <a:t>Will represent the NHERI GSC at the NHERI User Forum and report back to the NHERI GSC Executive Committee.</a:t>
            </a:r>
          </a:p>
          <a:p>
            <a:pPr marL="0" indent="0">
              <a:spcBef>
                <a:spcPts val="800"/>
              </a:spcBef>
              <a:buNone/>
            </a:pPr>
            <a:r>
              <a:rPr lang="en-US" sz="2000" dirty="0">
                <a:solidFill>
                  <a:srgbClr val="CB463F"/>
                </a:solidFill>
                <a:latin typeface="+mj-lt"/>
              </a:rPr>
              <a:t>Attendance at NHERI User Forum and NHERI Exec &amp; General Meetings is </a:t>
            </a:r>
            <a:r>
              <a:rPr lang="en-US" sz="2000" b="1" i="1" dirty="0" err="1">
                <a:solidFill>
                  <a:srgbClr val="CB463F"/>
                </a:solidFill>
                <a:latin typeface="+mj-lt"/>
              </a:rPr>
              <a:t>mandatory</a:t>
            </a:r>
            <a:r>
              <a:rPr lang="en-US" sz="2000" dirty="0" err="1">
                <a:solidFill>
                  <a:srgbClr val="CB463F"/>
                </a:solidFill>
                <a:latin typeface="+mj-lt"/>
              </a:rPr>
              <a:t>.</a:t>
            </a:r>
            <a:r>
              <a:rPr lang="en-US" sz="2000" dirty="0" err="1">
                <a:latin typeface="+mj-lt"/>
              </a:rPr>
              <a:t>NHERI</a:t>
            </a:r>
            <a:r>
              <a:rPr lang="en-US" sz="2000" dirty="0">
                <a:latin typeface="+mj-lt"/>
              </a:rPr>
              <a:t> GSC Exec Meetings are Fridays 11 a.m. CST to noon, first Friday of every month. General Meetings are held on the third Friday of each month at the same time. NHERI User Forum Meetings are scheduled monthly virtually. </a:t>
            </a:r>
          </a:p>
          <a:p>
            <a:pPr marL="0" indent="0">
              <a:spcBef>
                <a:spcPts val="800"/>
              </a:spcBef>
              <a:buNone/>
            </a:pPr>
            <a:r>
              <a:rPr lang="en-US" sz="2000" dirty="0">
                <a:latin typeface="+mj-lt"/>
              </a:rPr>
              <a:t>You can find out more about the User Forum here:  </a:t>
            </a:r>
          </a:p>
          <a:p>
            <a:pPr marL="0" indent="0">
              <a:spcBef>
                <a:spcPts val="800"/>
              </a:spcBef>
              <a:buNone/>
            </a:pPr>
            <a:r>
              <a:rPr lang="en-US" sz="2000" dirty="0">
                <a:solidFill>
                  <a:srgbClr val="136AC9"/>
                </a:solidFill>
                <a:latin typeface="+mj-lt"/>
              </a:rPr>
              <a:t>https://www.designsafe-ci.org/community/user-forum/</a:t>
            </a:r>
          </a:p>
          <a:p>
            <a:pPr marL="0" indent="0">
              <a:spcBef>
                <a:spcPts val="800"/>
              </a:spcBef>
              <a:buNone/>
            </a:pPr>
            <a:r>
              <a:rPr lang="en-US" sz="1800" dirty="0">
                <a:latin typeface="+mj-lt"/>
              </a:rPr>
              <a:t>To be considered for election in Spring 2022, you must be a member in good standing  </a:t>
            </a:r>
          </a:p>
          <a:p>
            <a:pPr>
              <a:spcBef>
                <a:spcPts val="800"/>
              </a:spcBef>
            </a:pPr>
            <a:r>
              <a:rPr lang="en-US" sz="1800" dirty="0">
                <a:latin typeface="+mj-lt"/>
              </a:rPr>
              <a:t>Graduate Student</a:t>
            </a:r>
          </a:p>
          <a:p>
            <a:pPr>
              <a:spcBef>
                <a:spcPts val="800"/>
              </a:spcBef>
            </a:pPr>
            <a:r>
              <a:rPr lang="en-US" sz="1800" dirty="0">
                <a:latin typeface="+mj-lt"/>
              </a:rPr>
              <a:t>Registered NHERI GSC member (</a:t>
            </a:r>
            <a:r>
              <a:rPr lang="en-US" sz="1800" dirty="0">
                <a:latin typeface="+mj-lt"/>
                <a:hlinkClick r:id="rId3"/>
              </a:rPr>
              <a:t>https://bit.ly/NGSCNHERI</a:t>
            </a:r>
            <a:r>
              <a:rPr lang="en-US" sz="1800" dirty="0">
                <a:latin typeface="+mj-lt"/>
              </a:rPr>
              <a:t>)</a:t>
            </a:r>
          </a:p>
          <a:p>
            <a:pPr>
              <a:spcBef>
                <a:spcPts val="800"/>
              </a:spcBef>
            </a:pPr>
            <a:r>
              <a:rPr lang="en-US" sz="1800" dirty="0">
                <a:latin typeface="+mj-lt"/>
              </a:rPr>
              <a:t>Member of </a:t>
            </a:r>
            <a:r>
              <a:rPr lang="en-US" sz="1800" i="1" dirty="0">
                <a:latin typeface="+mj-lt"/>
              </a:rPr>
              <a:t>at least </a:t>
            </a:r>
            <a:r>
              <a:rPr lang="en-US" sz="1800" dirty="0">
                <a:latin typeface="+mj-lt"/>
              </a:rPr>
              <a:t>one Working Group/Subcommittee/Executive Committee (</a:t>
            </a:r>
            <a:r>
              <a:rPr lang="en-US" sz="1800" dirty="0">
                <a:latin typeface="+mj-lt"/>
                <a:hlinkClick r:id="rId4"/>
              </a:rPr>
              <a:t>https://bit.ly/NHERI_GSCWorkingGroup</a:t>
            </a:r>
            <a:r>
              <a:rPr lang="en-US" sz="1800" dirty="0">
                <a:latin typeface="+mj-lt"/>
              </a:rPr>
              <a:t>)</a:t>
            </a:r>
          </a:p>
          <a:p>
            <a:pPr>
              <a:spcBef>
                <a:spcPts val="800"/>
              </a:spcBef>
            </a:pPr>
            <a:r>
              <a:rPr lang="en-US" sz="1800" dirty="0">
                <a:latin typeface="+mj-lt"/>
              </a:rPr>
              <a:t>Attended </a:t>
            </a:r>
            <a:r>
              <a:rPr lang="en-US" sz="1800" i="1" dirty="0">
                <a:latin typeface="+mj-lt"/>
              </a:rPr>
              <a:t>at least 2 </a:t>
            </a:r>
            <a:r>
              <a:rPr lang="en-US" sz="1800" dirty="0">
                <a:latin typeface="+mj-lt"/>
              </a:rPr>
              <a:t>meetings in the semester prior</a:t>
            </a:r>
          </a:p>
        </p:txBody>
      </p:sp>
    </p:spTree>
    <p:extLst>
      <p:ext uri="{BB962C8B-B14F-4D97-AF65-F5344CB8AC3E}">
        <p14:creationId xmlns:p14="http://schemas.microsoft.com/office/powerpoint/2010/main" val="249516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b="1" dirty="0">
                <a:solidFill>
                  <a:srgbClr val="C00000"/>
                </a:solidFill>
                <a:latin typeface="Britannic Bold" panose="020B0903060703020204" pitchFamily="34" charset="77"/>
              </a:rPr>
              <a:t>Nominations for NHERI GSC </a:t>
            </a:r>
            <a:br>
              <a:rPr lang="en-US" sz="3600" b="1" dirty="0">
                <a:solidFill>
                  <a:srgbClr val="C00000"/>
                </a:solidFill>
                <a:latin typeface="Britannic Bold" panose="020B0903060703020204" pitchFamily="34" charset="77"/>
              </a:rPr>
            </a:br>
            <a:r>
              <a:rPr lang="en-US" sz="3600" b="1" dirty="0">
                <a:solidFill>
                  <a:srgbClr val="C00000"/>
                </a:solidFill>
                <a:latin typeface="Britannic Bold" panose="020B0903060703020204" pitchFamily="34" charset="77"/>
              </a:rPr>
              <a:t>User Forum Representative</a:t>
            </a:r>
          </a:p>
        </p:txBody>
      </p:sp>
      <p:pic>
        <p:nvPicPr>
          <p:cNvPr id="8" name="Content Placeholder 7" descr="Qr code&#10;&#10;Description automatically generated">
            <a:extLst>
              <a:ext uri="{FF2B5EF4-FFF2-40B4-BE49-F238E27FC236}">
                <a16:creationId xmlns:a16="http://schemas.microsoft.com/office/drawing/2014/main" id="{072EC031-053A-3135-FA33-0CD672A4285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48200" y="1600199"/>
            <a:ext cx="4038600" cy="4038600"/>
          </a:xfrm>
        </p:spPr>
      </p:pic>
      <p:sp>
        <p:nvSpPr>
          <p:cNvPr id="3" name="Content Placeholder 2">
            <a:extLst>
              <a:ext uri="{FF2B5EF4-FFF2-40B4-BE49-F238E27FC236}">
                <a16:creationId xmlns:a16="http://schemas.microsoft.com/office/drawing/2014/main" id="{228D82EA-8B99-E73F-2D9F-C45B0CF097D0}"/>
              </a:ext>
            </a:extLst>
          </p:cNvPr>
          <p:cNvSpPr>
            <a:spLocks noGrp="1"/>
          </p:cNvSpPr>
          <p:nvPr>
            <p:ph sz="half" idx="2"/>
          </p:nvPr>
        </p:nvSpPr>
        <p:spPr>
          <a:xfrm>
            <a:off x="533400" y="1828800"/>
            <a:ext cx="4038600" cy="4297362"/>
          </a:xfrm>
        </p:spPr>
        <p:txBody>
          <a:bodyPr/>
          <a:lstStyle/>
          <a:p>
            <a:pPr marL="0" indent="0">
              <a:buNone/>
            </a:pPr>
            <a:r>
              <a:rPr lang="en-US" i="0" strike="noStrike" dirty="0">
                <a:effectLst/>
                <a:latin typeface="inherit"/>
              </a:rPr>
              <a:t>Please nominate yourelf or another NHERI GSC member in good standing by December 1, 2022.</a:t>
            </a:r>
            <a:endParaRPr lang="en-US" i="0" strike="noStrike" dirty="0">
              <a:effectLst/>
              <a:latin typeface="inherit"/>
              <a:hlinkClick r:id="rId4">
                <a:extLst>
                  <a:ext uri="{A12FA001-AC4F-418D-AE19-62706E023703}">
                    <ahyp:hlinkClr xmlns:ahyp="http://schemas.microsoft.com/office/drawing/2018/hyperlinkcolor" val="tx"/>
                  </a:ext>
                </a:extLst>
              </a:hlinkClick>
            </a:endParaRPr>
          </a:p>
          <a:p>
            <a:pPr marL="0" indent="0">
              <a:buNone/>
            </a:pPr>
            <a:endParaRPr lang="en-US" b="1" dirty="0">
              <a:solidFill>
                <a:srgbClr val="0000FF"/>
              </a:solidFill>
              <a:latin typeface="inherit"/>
              <a:hlinkClick r:id="rId4">
                <a:extLst>
                  <a:ext uri="{A12FA001-AC4F-418D-AE19-62706E023703}">
                    <ahyp:hlinkClr xmlns:ahyp="http://schemas.microsoft.com/office/drawing/2018/hyperlinkcolor" val="tx"/>
                  </a:ext>
                </a:extLst>
              </a:hlinkClick>
            </a:endParaRPr>
          </a:p>
          <a:p>
            <a:pPr marL="0" indent="0" algn="ctr">
              <a:buNone/>
            </a:pPr>
            <a:r>
              <a:rPr lang="en-US" b="1" i="0" u="none" strike="noStrike" dirty="0">
                <a:solidFill>
                  <a:srgbClr val="0000FF"/>
                </a:solidFill>
                <a:effectLst/>
                <a:latin typeface="inherit"/>
                <a:hlinkClick r:id="rId4">
                  <a:extLst>
                    <a:ext uri="{A12FA001-AC4F-418D-AE19-62706E023703}">
                      <ahyp:hlinkClr xmlns:ahyp="http://schemas.microsoft.com/office/drawing/2018/hyperlinkcolor" val="tx"/>
                    </a:ext>
                  </a:extLst>
                </a:hlinkClick>
              </a:rPr>
              <a:t>bit.ly/2023NHERIGSC_UF_Nominations</a:t>
            </a:r>
            <a:endParaRPr lang="en-US" dirty="0"/>
          </a:p>
        </p:txBody>
      </p:sp>
    </p:spTree>
    <p:extLst>
      <p:ext uri="{BB962C8B-B14F-4D97-AF65-F5344CB8AC3E}">
        <p14:creationId xmlns:p14="http://schemas.microsoft.com/office/powerpoint/2010/main" val="397924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457200" y="685800"/>
            <a:ext cx="8229600" cy="1143000"/>
          </a:xfrm>
        </p:spPr>
        <p:txBody>
          <a:bodyPr>
            <a:noAutofit/>
          </a:bodyPr>
          <a:lstStyle/>
          <a:p>
            <a:r>
              <a:rPr lang="en-US" sz="3600" dirty="0">
                <a:latin typeface="Arial" panose="020B0604020202020204" pitchFamily="34" charset="0"/>
              </a:rPr>
              <a:t>Save the Date! More Info Soon.</a:t>
            </a:r>
            <a:br>
              <a:rPr lang="en-US" sz="3600" dirty="0">
                <a:latin typeface="Arial" panose="020B0604020202020204" pitchFamily="34" charset="0"/>
              </a:rPr>
            </a:br>
            <a:r>
              <a:rPr lang="en-US" sz="3600" b="0" i="0" dirty="0">
                <a:solidFill>
                  <a:srgbClr val="48A59D"/>
                </a:solidFill>
                <a:effectLst/>
                <a:latin typeface="Arial" panose="020B0604020202020204" pitchFamily="34" charset="0"/>
              </a:rPr>
              <a:t>NHERI GSC &amp; </a:t>
            </a:r>
            <a:r>
              <a:rPr lang="en-US" sz="3600" b="0" i="0" dirty="0" err="1">
                <a:solidFill>
                  <a:srgbClr val="48A59D"/>
                </a:solidFill>
                <a:effectLst/>
                <a:latin typeface="Arial" panose="020B0604020202020204" pitchFamily="34" charset="0"/>
              </a:rPr>
              <a:t>SimCenter’s</a:t>
            </a:r>
            <a:r>
              <a:rPr lang="en-US" sz="3600" b="0" i="0" dirty="0">
                <a:solidFill>
                  <a:srgbClr val="48A59D"/>
                </a:solidFill>
                <a:effectLst/>
                <a:latin typeface="Arial" panose="020B0604020202020204" pitchFamily="34" charset="0"/>
              </a:rPr>
              <a:t> </a:t>
            </a:r>
            <a:br>
              <a:rPr lang="en-US" sz="3600" b="0" i="0" dirty="0">
                <a:solidFill>
                  <a:srgbClr val="48A59D"/>
                </a:solidFill>
                <a:effectLst/>
                <a:latin typeface="Arial" panose="020B0604020202020204" pitchFamily="34" charset="0"/>
              </a:rPr>
            </a:br>
            <a:r>
              <a:rPr lang="en-US" sz="3600" b="0" i="0" dirty="0">
                <a:solidFill>
                  <a:srgbClr val="48A59D"/>
                </a:solidFill>
                <a:effectLst/>
                <a:latin typeface="Arial" panose="020B0604020202020204" pitchFamily="34" charset="0"/>
              </a:rPr>
              <a:t>Research Tools Workshop Series</a:t>
            </a:r>
            <a:endParaRPr lang="en-US" sz="3600" dirty="0">
              <a:solidFill>
                <a:srgbClr val="48A59D"/>
              </a:solidFill>
            </a:endParaRPr>
          </a:p>
        </p:txBody>
      </p:sp>
      <p:sp>
        <p:nvSpPr>
          <p:cNvPr id="6" name="Rectangle 5">
            <a:extLst>
              <a:ext uri="{FF2B5EF4-FFF2-40B4-BE49-F238E27FC236}">
                <a16:creationId xmlns:a16="http://schemas.microsoft.com/office/drawing/2014/main" id="{F33984DD-7BB9-114A-9B7D-F51760DEBEEC}"/>
              </a:ext>
            </a:extLst>
          </p:cNvPr>
          <p:cNvSpPr/>
          <p:nvPr/>
        </p:nvSpPr>
        <p:spPr>
          <a:xfrm>
            <a:off x="939801" y="2590800"/>
            <a:ext cx="3429000" cy="3352800"/>
          </a:xfrm>
          <a:prstGeom prst="rect">
            <a:avLst/>
          </a:prstGeom>
          <a:solidFill>
            <a:srgbClr val="48A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December 9th </a:t>
            </a:r>
          </a:p>
          <a:p>
            <a:pPr algn="ctr"/>
            <a:endParaRPr lang="en-US" sz="3600" b="1" dirty="0"/>
          </a:p>
          <a:p>
            <a:pPr algn="ctr"/>
            <a:r>
              <a:rPr lang="en-US" sz="2600" b="1" dirty="0"/>
              <a:t>Register for Series: </a:t>
            </a:r>
            <a:r>
              <a:rPr lang="en-US" sz="2600" b="1" dirty="0">
                <a:hlinkClick r:id="rId3"/>
              </a:rPr>
              <a:t>bit.ly/NHERI_GSCSimCenterWorkshopSeries</a:t>
            </a:r>
            <a:r>
              <a:rPr lang="en-US" sz="2600" b="1" dirty="0"/>
              <a:t> </a:t>
            </a:r>
          </a:p>
        </p:txBody>
      </p:sp>
      <p:sp>
        <p:nvSpPr>
          <p:cNvPr id="7" name="Rectangle 6">
            <a:extLst>
              <a:ext uri="{FF2B5EF4-FFF2-40B4-BE49-F238E27FC236}">
                <a16:creationId xmlns:a16="http://schemas.microsoft.com/office/drawing/2014/main" id="{2C257F6D-FDFB-499D-885E-A39B0D15D7F2}"/>
              </a:ext>
            </a:extLst>
          </p:cNvPr>
          <p:cNvSpPr/>
          <p:nvPr/>
        </p:nvSpPr>
        <p:spPr>
          <a:xfrm>
            <a:off x="4541949" y="2590800"/>
            <a:ext cx="3429000" cy="3352800"/>
          </a:xfrm>
          <a:prstGeom prst="rect">
            <a:avLst/>
          </a:prstGeom>
          <a:solidFill>
            <a:srgbClr val="48A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b="1" i="0" dirty="0">
                <a:solidFill>
                  <a:srgbClr val="000000"/>
                </a:solidFill>
                <a:effectLst/>
                <a:latin typeface="Calibri" panose="020F0502020204030204" pitchFamily="34" charset="0"/>
              </a:rPr>
              <a:t>Part II: Machine Learning and AI Resources at </a:t>
            </a:r>
            <a:r>
              <a:rPr lang="en-US" sz="2400" b="1" i="0" dirty="0" err="1">
                <a:solidFill>
                  <a:srgbClr val="000000"/>
                </a:solidFill>
                <a:effectLst/>
                <a:latin typeface="Calibri" panose="020F0502020204030204" pitchFamily="34" charset="0"/>
              </a:rPr>
              <a:t>DesignSafe</a:t>
            </a:r>
            <a:endParaRPr lang="en-US" sz="2400" b="1" i="0" dirty="0">
              <a:solidFill>
                <a:srgbClr val="000000"/>
              </a:solidFill>
              <a:effectLst/>
              <a:latin typeface="Calibri" panose="020F0502020204030204" pitchFamily="34" charset="0"/>
            </a:endParaRPr>
          </a:p>
          <a:p>
            <a:pPr algn="ctr" fontAlgn="base"/>
            <a:endParaRPr lang="en-US" sz="2400" b="0" i="0" dirty="0">
              <a:solidFill>
                <a:srgbClr val="242424"/>
              </a:solidFill>
              <a:effectLst/>
              <a:latin typeface="Segoe UI" panose="020B0502040204020203" pitchFamily="34" charset="0"/>
            </a:endParaRPr>
          </a:p>
          <a:p>
            <a:pPr algn="ctr" fontAlgn="base"/>
            <a:r>
              <a:rPr lang="en-US" sz="1800" b="1" i="0" dirty="0" err="1">
                <a:solidFill>
                  <a:schemeClr val="bg1"/>
                </a:solidFill>
                <a:effectLst/>
                <a:latin typeface="Calibri" panose="020F0502020204030204" pitchFamily="34" charset="0"/>
              </a:rPr>
              <a:t>Wenyang</a:t>
            </a:r>
            <a:r>
              <a:rPr lang="en-US" sz="1800" b="1" i="0" dirty="0">
                <a:solidFill>
                  <a:schemeClr val="bg1"/>
                </a:solidFill>
                <a:effectLst/>
                <a:latin typeface="Calibri" panose="020F0502020204030204" pitchFamily="34" charset="0"/>
              </a:rPr>
              <a:t> Zhang</a:t>
            </a:r>
            <a:r>
              <a:rPr lang="en-US" sz="1800" b="0" i="0" dirty="0">
                <a:solidFill>
                  <a:schemeClr val="bg1"/>
                </a:solidFill>
                <a:effectLst/>
                <a:latin typeface="Calibri" panose="020F0502020204030204" pitchFamily="34" charset="0"/>
              </a:rPr>
              <a:t>, Research Associate, UT Austin</a:t>
            </a: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algn="ctr" fontAlgn="base"/>
            <a:r>
              <a:rPr lang="en-US" sz="1800" b="1" i="0" dirty="0">
                <a:solidFill>
                  <a:schemeClr val="bg1"/>
                </a:solidFill>
                <a:effectLst/>
                <a:latin typeface="Calibri" panose="020F0502020204030204" pitchFamily="34" charset="0"/>
              </a:rPr>
              <a:t>Jasmine </a:t>
            </a:r>
            <a:r>
              <a:rPr lang="en-US" sz="1800" b="1" i="0" dirty="0" err="1">
                <a:solidFill>
                  <a:schemeClr val="bg1"/>
                </a:solidFill>
                <a:effectLst/>
                <a:latin typeface="Calibri" panose="020F0502020204030204" pitchFamily="34" charset="0"/>
              </a:rPr>
              <a:t>Bekkaye</a:t>
            </a:r>
            <a:r>
              <a:rPr lang="en-US" sz="1800" b="1" i="0" dirty="0">
                <a:solidFill>
                  <a:schemeClr val="bg1"/>
                </a:solidFill>
                <a:effectLst/>
                <a:latin typeface="Calibri" panose="020F0502020204030204" pitchFamily="34" charset="0"/>
              </a:rPr>
              <a:t> </a:t>
            </a:r>
            <a:r>
              <a:rPr lang="en-US" sz="1800" b="0" i="0" dirty="0">
                <a:solidFill>
                  <a:schemeClr val="bg1"/>
                </a:solidFill>
                <a:effectLst/>
                <a:latin typeface="Calibri" panose="020F0502020204030204" pitchFamily="34" charset="0"/>
              </a:rPr>
              <a:t>moderator</a:t>
            </a:r>
          </a:p>
          <a:p>
            <a:pPr algn="ctr"/>
            <a:endParaRPr lang="en-US" sz="2400" b="1" dirty="0"/>
          </a:p>
        </p:txBody>
      </p:sp>
    </p:spTree>
    <p:extLst>
      <p:ext uri="{BB962C8B-B14F-4D97-AF65-F5344CB8AC3E}">
        <p14:creationId xmlns:p14="http://schemas.microsoft.com/office/powerpoint/2010/main" val="422776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0" y="342900"/>
            <a:ext cx="9144000" cy="1143000"/>
          </a:xfrm>
        </p:spPr>
        <p:txBody>
          <a:bodyPr>
            <a:normAutofit fontScale="90000"/>
          </a:bodyPr>
          <a:lstStyle/>
          <a:p>
            <a:r>
              <a:rPr lang="en-US" dirty="0"/>
              <a:t>NHERI GSC – Get Involved!</a:t>
            </a:r>
            <a:br>
              <a:rPr lang="en-US" dirty="0"/>
            </a:br>
            <a:endParaRPr lang="en-US" sz="3600" dirty="0"/>
          </a:p>
        </p:txBody>
      </p:sp>
      <p:sp>
        <p:nvSpPr>
          <p:cNvPr id="5" name="Rectangle 4">
            <a:extLst>
              <a:ext uri="{FF2B5EF4-FFF2-40B4-BE49-F238E27FC236}">
                <a16:creationId xmlns:a16="http://schemas.microsoft.com/office/drawing/2014/main" id="{6FBB41D7-1A59-484F-8651-D0854D47FBBD}"/>
              </a:ext>
            </a:extLst>
          </p:cNvPr>
          <p:cNvSpPr/>
          <p:nvPr/>
        </p:nvSpPr>
        <p:spPr>
          <a:xfrm>
            <a:off x="4552709" y="2078331"/>
            <a:ext cx="3470090" cy="1600200"/>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a:p>
            <a:pPr algn="ctr"/>
            <a:r>
              <a:rPr lang="en-US" sz="2000" b="1" dirty="0">
                <a:solidFill>
                  <a:schemeClr val="bg1"/>
                </a:solidFill>
              </a:rPr>
              <a:t>Upcoming DEI Workshops</a:t>
            </a:r>
          </a:p>
          <a:p>
            <a:pPr algn="ctr"/>
            <a:r>
              <a:rPr lang="en-US" sz="2000" b="1" dirty="0">
                <a:solidFill>
                  <a:schemeClr val="bg1"/>
                </a:solidFill>
              </a:rPr>
              <a:t>Leads: Maggie Webb &amp; Harman Singh</a:t>
            </a:r>
          </a:p>
          <a:p>
            <a:pPr algn="ctr"/>
            <a:endParaRPr lang="en-US" sz="2400" b="1" u="sng" dirty="0">
              <a:solidFill>
                <a:schemeClr val="bg1"/>
              </a:solidFill>
            </a:endParaRPr>
          </a:p>
        </p:txBody>
      </p:sp>
      <p:sp>
        <p:nvSpPr>
          <p:cNvPr id="2" name="Rectangle 1">
            <a:extLst>
              <a:ext uri="{FF2B5EF4-FFF2-40B4-BE49-F238E27FC236}">
                <a16:creationId xmlns:a16="http://schemas.microsoft.com/office/drawing/2014/main" id="{771526BA-D39F-4D2B-B960-342758B98665}"/>
              </a:ext>
            </a:extLst>
          </p:cNvPr>
          <p:cNvSpPr/>
          <p:nvPr/>
        </p:nvSpPr>
        <p:spPr>
          <a:xfrm>
            <a:off x="991651" y="1065194"/>
            <a:ext cx="7031148" cy="921376"/>
          </a:xfrm>
          <a:prstGeom prst="rect">
            <a:avLst/>
          </a:prstGeom>
          <a:solidFill>
            <a:srgbClr val="136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Current Opportunities</a:t>
            </a:r>
          </a:p>
        </p:txBody>
      </p:sp>
      <p:sp>
        <p:nvSpPr>
          <p:cNvPr id="10" name="Rectangle 9">
            <a:extLst>
              <a:ext uri="{FF2B5EF4-FFF2-40B4-BE49-F238E27FC236}">
                <a16:creationId xmlns:a16="http://schemas.microsoft.com/office/drawing/2014/main" id="{440C6D1A-DFE3-4744-862A-088A99196159}"/>
              </a:ext>
            </a:extLst>
          </p:cNvPr>
          <p:cNvSpPr/>
          <p:nvPr/>
        </p:nvSpPr>
        <p:spPr>
          <a:xfrm>
            <a:off x="4552709" y="3770292"/>
            <a:ext cx="3470090" cy="1667814"/>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Membership Committee</a:t>
            </a:r>
          </a:p>
          <a:p>
            <a:pPr algn="ctr"/>
            <a:r>
              <a:rPr lang="en-US" sz="2000" b="1" dirty="0">
                <a:solidFill>
                  <a:schemeClr val="bg1"/>
                </a:solidFill>
              </a:rPr>
              <a:t>Leads:  Faith </a:t>
            </a:r>
            <a:r>
              <a:rPr lang="en-US" sz="2000" b="1" dirty="0" err="1">
                <a:solidFill>
                  <a:schemeClr val="bg1"/>
                </a:solidFill>
              </a:rPr>
              <a:t>Nnenanya</a:t>
            </a:r>
            <a:r>
              <a:rPr lang="en-US" sz="2000" b="1" dirty="0">
                <a:solidFill>
                  <a:schemeClr val="bg1"/>
                </a:solidFill>
              </a:rPr>
              <a:t> &amp; </a:t>
            </a:r>
            <a:r>
              <a:rPr lang="en-US" sz="2000" b="1" dirty="0" err="1">
                <a:solidFill>
                  <a:schemeClr val="bg1"/>
                </a:solidFill>
              </a:rPr>
              <a:t>Sasan</a:t>
            </a:r>
            <a:r>
              <a:rPr lang="en-US" sz="2000" b="1" dirty="0">
                <a:solidFill>
                  <a:schemeClr val="bg1"/>
                </a:solidFill>
              </a:rPr>
              <a:t> </a:t>
            </a:r>
            <a:r>
              <a:rPr lang="en-US" sz="2000" b="1" dirty="0" err="1">
                <a:solidFill>
                  <a:schemeClr val="bg1"/>
                </a:solidFill>
              </a:rPr>
              <a:t>Dolati</a:t>
            </a:r>
            <a:r>
              <a:rPr lang="en-US" sz="2000" b="1" dirty="0">
                <a:solidFill>
                  <a:schemeClr val="bg1"/>
                </a:solidFill>
              </a:rPr>
              <a:t> </a:t>
            </a:r>
            <a:endParaRPr lang="en-US" sz="2400" b="1" dirty="0">
              <a:solidFill>
                <a:schemeClr val="bg1"/>
              </a:solidFill>
            </a:endParaRPr>
          </a:p>
        </p:txBody>
      </p:sp>
      <p:sp>
        <p:nvSpPr>
          <p:cNvPr id="7" name="Rectangle 6">
            <a:extLst>
              <a:ext uri="{FF2B5EF4-FFF2-40B4-BE49-F238E27FC236}">
                <a16:creationId xmlns:a16="http://schemas.microsoft.com/office/drawing/2014/main" id="{F59475A6-B5DF-4619-BC1A-0B9B3AE35726}"/>
              </a:ext>
            </a:extLst>
          </p:cNvPr>
          <p:cNvSpPr/>
          <p:nvPr/>
        </p:nvSpPr>
        <p:spPr>
          <a:xfrm>
            <a:off x="991651" y="2078331"/>
            <a:ext cx="3429000" cy="1600200"/>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NSF Grant Proposal</a:t>
            </a:r>
          </a:p>
          <a:p>
            <a:pPr algn="ctr"/>
            <a:r>
              <a:rPr lang="en-US" sz="2000" b="1" dirty="0">
                <a:solidFill>
                  <a:schemeClr val="bg1"/>
                </a:solidFill>
              </a:rPr>
              <a:t>Lead: Elliot Nichols</a:t>
            </a:r>
          </a:p>
          <a:p>
            <a:pPr algn="ctr"/>
            <a:endParaRPr lang="en-US" sz="2400" b="1" u="sng" dirty="0">
              <a:solidFill>
                <a:schemeClr val="bg1"/>
              </a:solidFill>
            </a:endParaRPr>
          </a:p>
        </p:txBody>
      </p:sp>
      <p:sp>
        <p:nvSpPr>
          <p:cNvPr id="8" name="Rectangle 7">
            <a:extLst>
              <a:ext uri="{FF2B5EF4-FFF2-40B4-BE49-F238E27FC236}">
                <a16:creationId xmlns:a16="http://schemas.microsoft.com/office/drawing/2014/main" id="{41E456E6-9706-4921-B8B5-262AB6C3DC01}"/>
              </a:ext>
            </a:extLst>
          </p:cNvPr>
          <p:cNvSpPr/>
          <p:nvPr/>
        </p:nvSpPr>
        <p:spPr>
          <a:xfrm>
            <a:off x="991651" y="3790548"/>
            <a:ext cx="3429000" cy="1667814"/>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Spring Research Conference</a:t>
            </a:r>
          </a:p>
          <a:p>
            <a:pPr algn="ctr"/>
            <a:r>
              <a:rPr lang="en-US" sz="2000" b="1" dirty="0">
                <a:solidFill>
                  <a:schemeClr val="bg1"/>
                </a:solidFill>
              </a:rPr>
              <a:t>Leads:  Tay Heath &amp; Rakesh </a:t>
            </a:r>
            <a:r>
              <a:rPr lang="en-US" sz="2000" b="1" dirty="0" err="1">
                <a:solidFill>
                  <a:schemeClr val="bg1"/>
                </a:solidFill>
              </a:rPr>
              <a:t>Salunke</a:t>
            </a:r>
            <a:endParaRPr lang="en-US" sz="2400" b="1" dirty="0">
              <a:solidFill>
                <a:schemeClr val="bg1"/>
              </a:solidFill>
            </a:endParaRPr>
          </a:p>
        </p:txBody>
      </p:sp>
      <p:sp>
        <p:nvSpPr>
          <p:cNvPr id="11" name="Title 2">
            <a:extLst>
              <a:ext uri="{FF2B5EF4-FFF2-40B4-BE49-F238E27FC236}">
                <a16:creationId xmlns:a16="http://schemas.microsoft.com/office/drawing/2014/main" id="{9114545C-E43F-49C7-B555-B76D6B9058C4}"/>
              </a:ext>
            </a:extLst>
          </p:cNvPr>
          <p:cNvSpPr txBox="1">
            <a:spLocks/>
          </p:cNvSpPr>
          <p:nvPr/>
        </p:nvSpPr>
        <p:spPr>
          <a:xfrm>
            <a:off x="913349" y="5365348"/>
            <a:ext cx="72390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Follow us on Twitter: @</a:t>
            </a:r>
            <a:r>
              <a:rPr lang="en-US" dirty="0" err="1"/>
              <a:t>NHERIgsc</a:t>
            </a:r>
            <a:endParaRPr lang="en-US" sz="3600" dirty="0"/>
          </a:p>
        </p:txBody>
      </p:sp>
      <p:pic>
        <p:nvPicPr>
          <p:cNvPr id="4" name="Picture 3">
            <a:extLst>
              <a:ext uri="{FF2B5EF4-FFF2-40B4-BE49-F238E27FC236}">
                <a16:creationId xmlns:a16="http://schemas.microsoft.com/office/drawing/2014/main" id="{0062312A-2226-44FA-895F-038575AD2794}"/>
              </a:ext>
            </a:extLst>
          </p:cNvPr>
          <p:cNvPicPr>
            <a:picLocks noChangeAspect="1"/>
          </p:cNvPicPr>
          <p:nvPr/>
        </p:nvPicPr>
        <p:blipFill>
          <a:blip r:embed="rId3"/>
          <a:stretch>
            <a:fillRect/>
          </a:stretch>
        </p:blipFill>
        <p:spPr>
          <a:xfrm>
            <a:off x="7963951" y="5670148"/>
            <a:ext cx="533400" cy="533400"/>
          </a:xfrm>
          <a:prstGeom prst="rect">
            <a:avLst/>
          </a:prstGeom>
        </p:spPr>
      </p:pic>
    </p:spTree>
    <p:extLst>
      <p:ext uri="{BB962C8B-B14F-4D97-AF65-F5344CB8AC3E}">
        <p14:creationId xmlns:p14="http://schemas.microsoft.com/office/powerpoint/2010/main" val="358616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84134845-DE0D-41A0-A673-27CC3C2355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5500"/>
            <a:ext cx="3810000" cy="3959668"/>
          </a:xfrm>
          <a:prstGeom prst="rect">
            <a:avLst/>
          </a:prstGeom>
        </p:spPr>
      </p:pic>
      <p:sp>
        <p:nvSpPr>
          <p:cNvPr id="5" name="TextBox 4">
            <a:extLst>
              <a:ext uri="{FF2B5EF4-FFF2-40B4-BE49-F238E27FC236}">
                <a16:creationId xmlns:a16="http://schemas.microsoft.com/office/drawing/2014/main" id="{9979E024-656C-4041-A494-285EC1A113D8}"/>
              </a:ext>
            </a:extLst>
          </p:cNvPr>
          <p:cNvSpPr txBox="1"/>
          <p:nvPr/>
        </p:nvSpPr>
        <p:spPr>
          <a:xfrm>
            <a:off x="533400" y="1295400"/>
            <a:ext cx="4753674" cy="769441"/>
          </a:xfrm>
          <a:prstGeom prst="rect">
            <a:avLst/>
          </a:prstGeom>
          <a:noFill/>
        </p:spPr>
        <p:txBody>
          <a:bodyPr wrap="none" rtlCol="0">
            <a:spAutoFit/>
          </a:bodyPr>
          <a:lstStyle/>
          <a:p>
            <a:r>
              <a:rPr lang="en-US" sz="4400" b="1" dirty="0">
                <a:latin typeface="+mj-lt"/>
              </a:rPr>
              <a:t>Niko Grisel Todorov</a:t>
            </a:r>
          </a:p>
        </p:txBody>
      </p:sp>
      <p:sp>
        <p:nvSpPr>
          <p:cNvPr id="6" name="TextBox 5">
            <a:extLst>
              <a:ext uri="{FF2B5EF4-FFF2-40B4-BE49-F238E27FC236}">
                <a16:creationId xmlns:a16="http://schemas.microsoft.com/office/drawing/2014/main" id="{A283111E-47CB-4010-9181-18F7CF96CE68}"/>
              </a:ext>
            </a:extLst>
          </p:cNvPr>
          <p:cNvSpPr txBox="1"/>
          <p:nvPr/>
        </p:nvSpPr>
        <p:spPr>
          <a:xfrm>
            <a:off x="3429000" y="2362200"/>
            <a:ext cx="5479026" cy="2677656"/>
          </a:xfrm>
          <a:prstGeom prst="rect">
            <a:avLst/>
          </a:prstGeom>
          <a:noFill/>
        </p:spPr>
        <p:txBody>
          <a:bodyPr wrap="square" rtlCol="0">
            <a:spAutoFit/>
          </a:bodyPr>
          <a:lstStyle/>
          <a:p>
            <a:r>
              <a:rPr lang="en-US" sz="2800" dirty="0">
                <a:latin typeface="+mj-lt"/>
              </a:rPr>
              <a:t>Chapman University,</a:t>
            </a:r>
          </a:p>
          <a:p>
            <a:endParaRPr lang="en-US" sz="2800" dirty="0">
              <a:latin typeface="+mj-lt"/>
            </a:endParaRPr>
          </a:p>
          <a:p>
            <a:r>
              <a:rPr lang="en-US" sz="2800" dirty="0">
                <a:latin typeface="+mj-lt"/>
              </a:rPr>
              <a:t>HAZUS software developer &amp; Trainer</a:t>
            </a:r>
            <a:endParaRPr lang="en-US" sz="2800" dirty="0"/>
          </a:p>
          <a:p>
            <a:r>
              <a:rPr lang="en-US" sz="2800" dirty="0">
                <a:latin typeface="+mj-lt"/>
              </a:rPr>
              <a:t>PhD Student: Data Science</a:t>
            </a:r>
          </a:p>
          <a:p>
            <a:endParaRPr lang="en-US" sz="2800" dirty="0">
              <a:latin typeface="+mj-lt"/>
            </a:endParaRPr>
          </a:p>
          <a:p>
            <a:r>
              <a:rPr lang="en-US" sz="2800" dirty="0">
                <a:latin typeface="+mj-lt"/>
              </a:rPr>
              <a:t>www.chapman.edu</a:t>
            </a:r>
          </a:p>
        </p:txBody>
      </p:sp>
    </p:spTree>
    <p:extLst>
      <p:ext uri="{BB962C8B-B14F-4D97-AF65-F5344CB8AC3E}">
        <p14:creationId xmlns:p14="http://schemas.microsoft.com/office/powerpoint/2010/main" val="1907173061"/>
      </p:ext>
    </p:extLst>
  </p:cSld>
  <p:clrMapOvr>
    <a:masterClrMapping/>
  </p:clrMapOvr>
</p:sld>
</file>

<file path=ppt/theme/theme1.xml><?xml version="1.0" encoding="utf-8"?>
<a:theme xmlns:a="http://schemas.openxmlformats.org/drawingml/2006/main" name="NHERI ppt template 6.28.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NHERI deck with NCO logo 7.8.2018</Template>
  <TotalTime>6419</TotalTime>
  <Words>723</Words>
  <Application>Microsoft Macintosh PowerPoint</Application>
  <PresentationFormat>On-screen Show (4:3)</PresentationFormat>
  <Paragraphs>121</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Britannic Bold</vt:lpstr>
      <vt:lpstr>Calibri</vt:lpstr>
      <vt:lpstr>Georgia</vt:lpstr>
      <vt:lpstr>inherit</vt:lpstr>
      <vt:lpstr>Segoe UI</vt:lpstr>
      <vt:lpstr>Wingdings</vt:lpstr>
      <vt:lpstr>NHERI ppt template 6.28.2018</vt:lpstr>
      <vt:lpstr>  NGSC |  </vt:lpstr>
      <vt:lpstr>Agenda</vt:lpstr>
      <vt:lpstr>WELCOME NEW NHERI MEMBERS</vt:lpstr>
      <vt:lpstr>Upcoming Elections: Vice President, Vice Chairs, Alternate Chairs</vt:lpstr>
      <vt:lpstr>New Position: NHERI User Forum Representative</vt:lpstr>
      <vt:lpstr>Nominations for NHERI GSC  User Forum Representative</vt:lpstr>
      <vt:lpstr>Save the Date! More Info Soon. NHERI GSC &amp; SimCenter’s  Research Tools Workshop Series</vt:lpstr>
      <vt:lpstr>NHERI GSC – Get Involved! </vt:lpstr>
      <vt:lpstr>PowerPoint Presentation</vt:lpstr>
      <vt:lpstr>Breakout Rooms (BR)</vt:lpstr>
      <vt:lpstr>Future Meeting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LaChance</dc:creator>
  <cp:lastModifiedBy>Robin Nelson</cp:lastModifiedBy>
  <cp:revision>162</cp:revision>
  <dcterms:created xsi:type="dcterms:W3CDTF">2018-07-09T00:19:41Z</dcterms:created>
  <dcterms:modified xsi:type="dcterms:W3CDTF">2022-11-18T19:54:46Z</dcterms:modified>
</cp:coreProperties>
</file>