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2" r:id="rId2"/>
    <p:sldId id="272" r:id="rId3"/>
    <p:sldId id="308" r:id="rId4"/>
    <p:sldId id="302" r:id="rId5"/>
    <p:sldId id="310" r:id="rId6"/>
    <p:sldId id="309" r:id="rId7"/>
    <p:sldId id="307" r:id="rId8"/>
    <p:sldId id="301" r:id="rId9"/>
    <p:sldId id="303" r:id="rId10"/>
    <p:sldId id="291" r:id="rId11"/>
    <p:sldId id="311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4941"/>
    <a:srgbClr val="D3625C"/>
    <a:srgbClr val="136AC9"/>
    <a:srgbClr val="CB463F"/>
    <a:srgbClr val="5081BD"/>
    <a:srgbClr val="47A59E"/>
    <a:srgbClr val="CB453E"/>
    <a:srgbClr val="2A8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0068"/>
  </p:normalViewPr>
  <p:slideViewPr>
    <p:cSldViewPr>
      <p:cViewPr varScale="1">
        <p:scale>
          <a:sx n="110" d="100"/>
          <a:sy n="110" d="100"/>
        </p:scale>
        <p:origin x="112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33D25-130B-40DA-A4CD-0E6E6D2F0977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91569-17E1-4DB7-82E7-8C4F7B1FF6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68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4102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04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979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244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403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16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08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4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7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https://designsafe-ci.zoom.us/meeting/register/tJwufuqqqzIvGtccud5YOr45cD5P181IQnwa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58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https://designsafe-ci.zoom.us/meeting/register/tJwufuqqqzIvGtccud5YOr45cD5P181IQnwa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723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Tricia Clayton, Associate Professor Wake Forest University will be talking on mobile shakers.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B91569-17E1-4DB7-82E7-8C4F7B1FF61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95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81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9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3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FEA396-5772-4244-B23F-C82B4F19166C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A picture containing logo&#10;&#10;Description automatically generated">
            <a:extLst>
              <a:ext uri="{FF2B5EF4-FFF2-40B4-BE49-F238E27FC236}">
                <a16:creationId xmlns:a16="http://schemas.microsoft.com/office/drawing/2014/main" id="{95A649DC-83F1-2143-9C17-A33BD0D396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6116695"/>
            <a:ext cx="2603677" cy="60478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B2DF995-C1D0-6B4E-96B6-297A43E17179}"/>
              </a:ext>
            </a:extLst>
          </p:cNvPr>
          <p:cNvSpPr txBox="1">
            <a:spLocks/>
          </p:cNvSpPr>
          <p:nvPr userDrawn="1"/>
        </p:nvSpPr>
        <p:spPr>
          <a:xfrm>
            <a:off x="-914400" y="18324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NHERI GSC</a:t>
            </a:r>
            <a:b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 April General Meeting</a:t>
            </a:r>
          </a:p>
        </p:txBody>
      </p:sp>
      <p:pic>
        <p:nvPicPr>
          <p:cNvPr id="15" name="Picture 1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78563AC7-DACE-BF49-B441-3D59295A41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90" y="1773694"/>
            <a:ext cx="4351020" cy="422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1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023A376-9881-8E41-A7C5-C31C2A774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15401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20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1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372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885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B643AE-50AD-4E87-BB83-36AD8B7ED6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212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37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61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19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BA04-FFFE-4967-85AD-D2CE3F75AAAF}" type="datetimeFigureOut">
              <a:rPr lang="en-US" smtClean="0"/>
              <a:t>9/22/22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B975C-1523-45FE-98E0-27E6130D810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A575005-1AC1-BD4D-BB64-F0B620BE5E1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620" y="6121083"/>
            <a:ext cx="2197189" cy="736917"/>
          </a:xfrm>
          <a:prstGeom prst="rect">
            <a:avLst/>
          </a:prstGeom>
        </p:spPr>
      </p:pic>
      <p:pic>
        <p:nvPicPr>
          <p:cNvPr id="10" name="Picture 9" descr="A picture containing transport, wheel&#10;&#10;Description automatically generated">
            <a:extLst>
              <a:ext uri="{FF2B5EF4-FFF2-40B4-BE49-F238E27FC236}">
                <a16:creationId xmlns:a16="http://schemas.microsoft.com/office/drawing/2014/main" id="{6F1A477B-05BA-0144-AEFF-D14336E29F6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6163"/>
            <a:ext cx="731834" cy="73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1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NHERI_GSC_Sess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it.ly/NHERI_GSC_WorkshopsEventsCalendar" TargetMode="External"/><Relationship Id="rId5" Type="http://schemas.openxmlformats.org/officeDocument/2006/relationships/hyperlink" Target="https://bit.ly/NHERI_GSC_ConferenceCalendar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ww.google.com/url?q=https*3A*2F*2Futsa.az1.qualtrics.com*2Fjfe*2Fform*2FSV_5i5Y2HerCAxh702&amp;sa=D&amp;ust=1662922920000000&amp;usg=AOvVaw3I31J0K2oret3z6TNkQiYn__;JSUlJSUl!!LkSTlj0I!GEwXQbN8g4OsXdvyFVMw955fvmo0rTokzUgRy8-thiUvND1Iq_XdNUe1NVg3iCv7gQSx82fooUzY4oVxwooWRtSPjAI$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nam11.safelinks.protection.outlook.com/?url=https*3A*2F*2Fwww.designsafe-ci.org*2Flearning-center*2Ftraining*2Fnco*2F2022*2Fnatural-hazards-engineering-research-summit*2Foverview*2F&amp;data=05*7C01*7Ctodorov*40chapman.edu*7C3c9c2de3ddae478c044f08da7fc49ee1*7C809929af2d2545bf9837089eb9cfbd01*7C1*7C0*7C637962779716546225*7CUnknown*7CTWFpbGZsb3d8eyJWIjoiMC4wLjAwMDAiLCJQIjoiV2luMzIiLCJBTiI6Ik1haWwiLCJXVCI6Mn0*3D*7C3000*7C*7C*7C&amp;sdata=F7RLPbl5GKZ1EhX1y258JQ*2FJwypGLfc7fRIe2ItfmW4*3D&amp;reserved=0__;JSUlJSUlJSUlJSUlJSUlJSUlJSUlJSUlJSUl!!LkSTlj0I!HVRbuv-JUlZkG5UpBt5C9GDntb04cCWsiIK1Dj_cLT74_upB_-9DG2o2239Wr_Tqxh22QQZkoehXyloZI6d_c4ftbBw$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CDE34DFA-A6CA-2A22-A3D6-8D0CAE4D631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83246"/>
            <a:ext cx="6096000" cy="1470025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algn="ctr"/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NHERI GSC General Meeting</a:t>
            </a:r>
            <a:b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</a:br>
            <a:r>
              <a:rPr lang="en-US" sz="3600" dirty="0">
                <a:solidFill>
                  <a:srgbClr val="565656"/>
                </a:solidFill>
                <a:latin typeface="Britannic Bold" panose="020B0903060703020204" pitchFamily="34" charset="77"/>
              </a:rPr>
              <a:t>September</a:t>
            </a:r>
          </a:p>
        </p:txBody>
      </p:sp>
    </p:spTree>
    <p:extLst>
      <p:ext uri="{BB962C8B-B14F-4D97-AF65-F5344CB8AC3E}">
        <p14:creationId xmlns:p14="http://schemas.microsoft.com/office/powerpoint/2010/main" val="31723903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Breakout Rooms (BR)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Please select a research area to participate. 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3DB72-5E7A-EE49-88A7-0409C03A9EC5}"/>
              </a:ext>
            </a:extLst>
          </p:cNvPr>
          <p:cNvSpPr txBox="1"/>
          <p:nvPr/>
        </p:nvSpPr>
        <p:spPr>
          <a:xfrm>
            <a:off x="3057387" y="1680692"/>
            <a:ext cx="5914722" cy="44012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/>
              <a:t>Join the Research </a:t>
            </a:r>
            <a:r>
              <a:rPr lang="en-US" sz="2800" b="1" dirty="0"/>
              <a:t>BR</a:t>
            </a:r>
            <a:r>
              <a:rPr lang="en-US" sz="2800" dirty="0"/>
              <a:t> room that you are most interest in participating.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Earthquake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Tsunami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Coastal Engineering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Cyberinfrastructure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Simulation/Computational Modeling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Reconnaissance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Social Science</a:t>
            </a:r>
          </a:p>
        </p:txBody>
      </p:sp>
    </p:spTree>
    <p:extLst>
      <p:ext uri="{BB962C8B-B14F-4D97-AF65-F5344CB8AC3E}">
        <p14:creationId xmlns:p14="http://schemas.microsoft.com/office/powerpoint/2010/main" val="536645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Monthly </a:t>
            </a:r>
            <a:r>
              <a:rPr lang="en-US" b="1">
                <a:solidFill>
                  <a:srgbClr val="C00000"/>
                </a:solidFill>
                <a:latin typeface="Britannic Bold" panose="020B0903060703020204" pitchFamily="34" charset="77"/>
              </a:rPr>
              <a:t>Research Workshop Poll</a:t>
            </a:r>
            <a:endParaRPr lang="en-US" b="1" dirty="0">
              <a:solidFill>
                <a:srgbClr val="C00000"/>
              </a:solidFill>
              <a:latin typeface="Britannic Bold" panose="020B0903060703020204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Please share in chat which topic you would like to learn more about.</a:t>
            </a:r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13DB72-5E7A-EE49-88A7-0409C03A9EC5}"/>
              </a:ext>
            </a:extLst>
          </p:cNvPr>
          <p:cNvSpPr txBox="1"/>
          <p:nvPr/>
        </p:nvSpPr>
        <p:spPr>
          <a:xfrm>
            <a:off x="3057387" y="1619135"/>
            <a:ext cx="5914722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 fontAlgn="base">
              <a:buSzPct val="100000"/>
            </a:pPr>
            <a:r>
              <a:rPr lang="en-US" sz="2000" b="1" i="0" u="none" strike="noStrike" dirty="0">
                <a:solidFill>
                  <a:srgbClr val="222222"/>
                </a:solidFill>
                <a:effectLst/>
                <a:latin typeface="inherit"/>
              </a:rPr>
              <a:t>DesignSafe: </a:t>
            </a: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Field Images, Machine Learning, and Artificial Intelligence</a:t>
            </a:r>
            <a:endParaRPr lang="en-US" sz="2000" dirty="0">
              <a:solidFill>
                <a:srgbClr val="073763"/>
              </a:solidFill>
              <a:latin typeface="inherit"/>
            </a:endParaRP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Geohazard Modeling</a:t>
            </a:r>
            <a:endParaRPr lang="en-US" sz="2000" dirty="0">
              <a:solidFill>
                <a:srgbClr val="073763"/>
              </a:solidFill>
              <a:latin typeface="inherit"/>
            </a:endParaRP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Hurricanes and Windstorm Modeling</a:t>
            </a:r>
            <a:endParaRPr lang="en-US" sz="2000" dirty="0">
              <a:solidFill>
                <a:srgbClr val="073763"/>
              </a:solidFill>
              <a:latin typeface="inherit"/>
            </a:endParaRP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Seismic Modeling</a:t>
            </a:r>
            <a:endParaRPr lang="en-US" sz="2000" b="0" i="0" u="none" strike="noStrike" dirty="0">
              <a:solidFill>
                <a:srgbClr val="073763"/>
              </a:solidFill>
              <a:effectLst/>
              <a:latin typeface="inherit"/>
            </a:endParaRPr>
          </a:p>
          <a:p>
            <a:pPr algn="l" fontAlgn="base">
              <a:buSzPct val="100000"/>
            </a:pPr>
            <a:r>
              <a:rPr lang="en-US" sz="2000" b="1" i="0" u="none" strike="noStrike" dirty="0" err="1">
                <a:solidFill>
                  <a:srgbClr val="222222"/>
                </a:solidFill>
                <a:effectLst/>
                <a:latin typeface="inherit"/>
              </a:rPr>
              <a:t>SimCenter</a:t>
            </a:r>
            <a:r>
              <a:rPr lang="en-US" sz="2000" b="1" i="0" u="none" strike="noStrike" dirty="0">
                <a:solidFill>
                  <a:srgbClr val="222222"/>
                </a:solidFill>
                <a:effectLst/>
                <a:latin typeface="inherit"/>
              </a:rPr>
              <a:t>:</a:t>
            </a:r>
            <a:endParaRPr lang="en-US" sz="2000" b="1" dirty="0">
              <a:solidFill>
                <a:srgbClr val="222222"/>
              </a:solidFill>
              <a:latin typeface="inherit"/>
            </a:endParaRP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Earthquake Engineering</a:t>
            </a:r>
            <a:endParaRPr lang="en-US" sz="2000" dirty="0">
              <a:solidFill>
                <a:srgbClr val="073763"/>
              </a:solidFill>
              <a:latin typeface="inherit"/>
            </a:endParaRP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Machine learning and Computer Vision</a:t>
            </a:r>
            <a:endParaRPr lang="en-US" sz="2000" dirty="0">
              <a:solidFill>
                <a:srgbClr val="073763"/>
              </a:solidFill>
              <a:latin typeface="inherit"/>
            </a:endParaRP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Regional Disaster Simulation</a:t>
            </a:r>
            <a:endParaRPr lang="en-US" sz="2000" dirty="0">
              <a:solidFill>
                <a:srgbClr val="073763"/>
              </a:solidFill>
              <a:latin typeface="inherit"/>
            </a:endParaRP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Structural Performance Assessment</a:t>
            </a:r>
            <a:endParaRPr lang="en-US" sz="2000" dirty="0">
              <a:solidFill>
                <a:srgbClr val="073763"/>
              </a:solidFill>
              <a:latin typeface="inherit"/>
            </a:endParaRP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Uncertainty Quantification</a:t>
            </a:r>
            <a:endParaRPr lang="en-US" sz="2000" dirty="0">
              <a:solidFill>
                <a:srgbClr val="073763"/>
              </a:solidFill>
              <a:latin typeface="inherit"/>
            </a:endParaRPr>
          </a:p>
          <a:p>
            <a:pPr marL="342900" indent="-342900" algn="l" fontAlgn="base"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222222"/>
                </a:solidFill>
                <a:effectLst/>
                <a:latin typeface="inherit"/>
              </a:rPr>
              <a:t>Wind Engineering</a:t>
            </a:r>
            <a:endParaRPr lang="en-US" sz="2000" b="0" i="0" u="none" strike="noStrike" dirty="0">
              <a:solidFill>
                <a:srgbClr val="073763"/>
              </a:solidFill>
              <a:effectLst/>
              <a:latin typeface="inherit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56326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Future Meeting Dates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635" y="1362485"/>
            <a:ext cx="8370165" cy="369333"/>
          </a:xfrm>
        </p:spPr>
        <p:txBody>
          <a:bodyPr>
            <a:normAutofit lnSpcReduction="10000"/>
          </a:bodyPr>
          <a:lstStyle/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 marL="0" indent="0">
              <a:buClr>
                <a:srgbClr val="C00000"/>
              </a:buClr>
              <a:buNone/>
            </a:pPr>
            <a:endParaRPr lang="en-US" sz="2000" i="1" dirty="0"/>
          </a:p>
          <a:p>
            <a:pPr>
              <a:buClr>
                <a:srgbClr val="C00000"/>
              </a:buClr>
              <a:buFont typeface="Wingdings" pitchFamily="2" charset="2"/>
              <a:buChar char="§"/>
            </a:pPr>
            <a:endParaRPr lang="en-US" sz="2000" i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C96C0-BABC-BE47-AC0E-85B5BD70CDFC}"/>
              </a:ext>
            </a:extLst>
          </p:cNvPr>
          <p:cNvSpPr/>
          <p:nvPr/>
        </p:nvSpPr>
        <p:spPr>
          <a:xfrm>
            <a:off x="457200" y="1742245"/>
            <a:ext cx="2362200" cy="4277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3rd Friday of every month at 11:00am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CST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6F0C29B-0B11-724F-9D72-DB45FD4FD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731817"/>
            <a:ext cx="5837604" cy="4277555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0131BDEC-FA59-854B-8C2F-014165DD6712}"/>
              </a:ext>
            </a:extLst>
          </p:cNvPr>
          <p:cNvSpPr/>
          <p:nvPr/>
        </p:nvSpPr>
        <p:spPr>
          <a:xfrm>
            <a:off x="6629400" y="3881022"/>
            <a:ext cx="609600" cy="609600"/>
          </a:xfrm>
          <a:prstGeom prst="ellipse">
            <a:avLst/>
          </a:prstGeom>
          <a:noFill/>
          <a:ln w="952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9426A1-8B53-8D48-B8BA-DA55DE8E2C09}"/>
              </a:ext>
            </a:extLst>
          </p:cNvPr>
          <p:cNvSpPr txBox="1"/>
          <p:nvPr/>
        </p:nvSpPr>
        <p:spPr>
          <a:xfrm>
            <a:off x="6724848" y="400115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96498D-AF4E-4E0F-BC48-7DE8877F7420}"/>
              </a:ext>
            </a:extLst>
          </p:cNvPr>
          <p:cNvSpPr txBox="1"/>
          <p:nvPr/>
        </p:nvSpPr>
        <p:spPr>
          <a:xfrm>
            <a:off x="6629400" y="250548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Oct</a:t>
            </a:r>
          </a:p>
        </p:txBody>
      </p:sp>
    </p:spTree>
    <p:extLst>
      <p:ext uri="{BB962C8B-B14F-4D97-AF65-F5344CB8AC3E}">
        <p14:creationId xmlns:p14="http://schemas.microsoft.com/office/powerpoint/2010/main" val="71396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Britannic Bold" panose="020B0903060703020204" pitchFamily="34" charset="77"/>
              </a:rPr>
              <a:t>Agenda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9ADD0E-9F1C-FB42-88B3-728901605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52600"/>
            <a:ext cx="8686800" cy="4267200"/>
          </a:xfrm>
        </p:spPr>
        <p:txBody>
          <a:bodyPr anchor="ctr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12:00-12:05	</a:t>
            </a:r>
            <a:r>
              <a:rPr lang="en-US" sz="3600" dirty="0"/>
              <a:t>Introduction/Announcements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12:05-12:25	</a:t>
            </a:r>
            <a:r>
              <a:rPr lang="en-US" sz="3600" dirty="0"/>
              <a:t>Tricia Clayton, Wake Forest 				University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12:25-12:55	</a:t>
            </a:r>
            <a:r>
              <a:rPr lang="en-US" sz="3600" dirty="0"/>
              <a:t>Research Breakout Rooms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3600" b="1" dirty="0"/>
              <a:t>12:55-1:00	</a:t>
            </a:r>
            <a:r>
              <a:rPr lang="en-US" sz="3600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432089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36AC9"/>
                </a:solidFill>
                <a:latin typeface="Britannic Bold" panose="020B0903060703020204" pitchFamily="34" charset="77"/>
              </a:rPr>
              <a:t>WELCOME NEW MEMBERS</a:t>
            </a:r>
            <a:br>
              <a:rPr lang="en-US" b="1" dirty="0">
                <a:latin typeface="Britannic Bold" panose="020B0903060703020204" pitchFamily="34" charset="77"/>
              </a:rPr>
            </a:br>
            <a:endParaRPr lang="en-US" sz="3600" b="1" dirty="0">
              <a:latin typeface="Britannic Bold" panose="020B0903060703020204" pitchFamily="34" charset="77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B321DC-591E-4DE0-8A9C-67E79C7DCC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496446"/>
              </p:ext>
            </p:extLst>
          </p:nvPr>
        </p:nvGraphicFramePr>
        <p:xfrm>
          <a:off x="2286000" y="1356360"/>
          <a:ext cx="4572000" cy="4632960"/>
        </p:xfrm>
        <a:graphic>
          <a:graphicData uri="http://schemas.openxmlformats.org/drawingml/2006/table">
            <a:tbl>
              <a:tblPr/>
              <a:tblGrid>
                <a:gridCol w="4572000">
                  <a:extLst>
                    <a:ext uri="{9D8B030D-6E8A-4147-A177-3AD203B41FA5}">
                      <a16:colId xmlns:a16="http://schemas.microsoft.com/office/drawing/2014/main" val="1764494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+mn-lt"/>
                        </a:rPr>
                        <a:t>Mohamed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Eissa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9274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+mn-lt"/>
                        </a:rPr>
                        <a:t>Benjamin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Roston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4205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+mn-lt"/>
                        </a:rPr>
                        <a:t>Taylor Lightner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1805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+mn-lt"/>
                        </a:rPr>
                        <a:t>Zahra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Nourali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7132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+mn-lt"/>
                        </a:rPr>
                        <a:t>Esmail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Shahrokhinasab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701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+mn-lt"/>
                        </a:rPr>
                        <a:t>Carmen Atkins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824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+mn-lt"/>
                        </a:rPr>
                        <a:t>Abdul Khan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835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effectLst/>
                          <a:latin typeface="+mn-lt"/>
                        </a:rPr>
                        <a:t>Julie Elliott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168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1442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29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ritannic Bold" panose="020B0903060703020204" pitchFamily="34" charset="77"/>
              </a:rPr>
              <a:t>CONGRATULATIONS </a:t>
            </a:r>
            <a:br>
              <a:rPr lang="en-US" dirty="0">
                <a:latin typeface="Britannic Bold" panose="020B0903060703020204" pitchFamily="34" charset="77"/>
              </a:rPr>
            </a:br>
            <a:endParaRPr lang="en-US" sz="3600" dirty="0">
              <a:latin typeface="Britannic Bold" panose="020B0903060703020204" pitchFamily="34" charset="77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4866FB40-02B1-4D97-802C-65BE155698B0}"/>
              </a:ext>
            </a:extLst>
          </p:cNvPr>
          <p:cNvSpPr txBox="1">
            <a:spLocks/>
          </p:cNvSpPr>
          <p:nvPr/>
        </p:nvSpPr>
        <p:spPr>
          <a:xfrm>
            <a:off x="4965700" y="2425700"/>
            <a:ext cx="4178300" cy="32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Rakesh </a:t>
            </a:r>
            <a:r>
              <a:rPr lang="en-US" b="1" dirty="0" err="1">
                <a:solidFill>
                  <a:srgbClr val="C00000"/>
                </a:solidFill>
              </a:rPr>
              <a:t>Salunke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  <a:p>
            <a:r>
              <a:rPr lang="en-US" dirty="0"/>
              <a:t>Vice-Chair of Research</a:t>
            </a:r>
          </a:p>
          <a:p>
            <a:br>
              <a:rPr lang="en-US" dirty="0"/>
            </a:br>
            <a:endParaRPr lang="en-US" sz="36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DC6AF3-8521-478B-19DC-CED5AB3DB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4178300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68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136AC9"/>
                </a:solidFill>
                <a:latin typeface="Britannic Bold" panose="020B0903060703020204" pitchFamily="34" charset="77"/>
              </a:rPr>
              <a:t>Natural Hazards Research Summit NHERI GSC Session</a:t>
            </a:r>
            <a:endParaRPr lang="en-US" sz="3600" b="1" dirty="0">
              <a:latin typeface="Britannic Bold" panose="020B0903060703020204" pitchFamily="34" charset="77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211977-C6CD-B9CF-EAE5-15F42BB2DE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</a:rPr>
              <a:t>Science Plan, Setting Research Agenda</a:t>
            </a:r>
          </a:p>
          <a:p>
            <a:pPr marL="45720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</a:rPr>
              <a:t>Publishing Best Practices</a:t>
            </a:r>
            <a:endParaRPr lang="en-US" sz="3000" dirty="0">
              <a:solidFill>
                <a:srgbClr val="000000"/>
              </a:solidFill>
            </a:endParaRPr>
          </a:p>
          <a:p>
            <a:pPr marL="45720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</a:rPr>
              <a:t> H&amp;I Indices, Conferences, and Journals </a:t>
            </a:r>
            <a:endParaRPr lang="en-US" sz="3000" dirty="0">
              <a:solidFill>
                <a:srgbClr val="000000"/>
              </a:solidFill>
            </a:endParaRPr>
          </a:p>
          <a:p>
            <a:pPr marL="45720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</a:rPr>
              <a:t>Publishing of Data</a:t>
            </a:r>
            <a:endParaRPr lang="en-US" sz="3000" dirty="0">
              <a:solidFill>
                <a:srgbClr val="000000"/>
              </a:solidFill>
            </a:endParaRPr>
          </a:p>
          <a:p>
            <a:pPr marL="457200" algn="l" rtl="0">
              <a:spcBef>
                <a:spcPts val="0"/>
              </a:spcBef>
              <a:spcAft>
                <a:spcPts val="0"/>
              </a:spcAft>
            </a:pPr>
            <a:r>
              <a:rPr lang="en-US" sz="3000" b="0" i="0" u="none" strike="noStrike" dirty="0">
                <a:solidFill>
                  <a:srgbClr val="000000"/>
                </a:solidFill>
                <a:effectLst/>
              </a:rPr>
              <a:t>Peer Review, Rejection</a:t>
            </a:r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3ED20D5-9186-AF3E-0478-E04867400B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endParaRPr lang="en-US" dirty="0">
              <a:hlinkClick r:id="rId3"/>
            </a:endParaRPr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https://bi</a:t>
            </a:r>
          </a:p>
          <a:p>
            <a:pPr marL="0" indent="0">
              <a:buNone/>
            </a:pPr>
            <a:r>
              <a:rPr lang="en-US" sz="2200" dirty="0">
                <a:hlinkClick r:id="rId3"/>
              </a:rPr>
              <a:t>https://bit.ly/NHERI_GSC_Session</a:t>
            </a:r>
            <a:r>
              <a:rPr lang="en-US" sz="2200" dirty="0"/>
              <a:t> 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AD97150F-8916-2152-8030-7277F65DE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99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D15154F-FCB6-4159-B8BD-7C364BDE67DC}"/>
              </a:ext>
            </a:extLst>
          </p:cNvPr>
          <p:cNvSpPr txBox="1"/>
          <p:nvPr/>
        </p:nvSpPr>
        <p:spPr>
          <a:xfrm>
            <a:off x="492617" y="457200"/>
            <a:ext cx="8534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To add events to our NHERI GSC calendars please email our communications team:</a:t>
            </a:r>
          </a:p>
          <a:p>
            <a:pPr fontAlgn="base"/>
            <a:endParaRPr lang="en-US" b="1" dirty="0">
              <a:solidFill>
                <a:srgbClr val="136AC9"/>
              </a:solidFill>
              <a:latin typeface="Arial" panose="020B0604020202020204" pitchFamily="34" charset="0"/>
            </a:endParaRPr>
          </a:p>
          <a:p>
            <a:pPr fontAlgn="base"/>
            <a:r>
              <a:rPr lang="en-US" b="1" dirty="0">
                <a:solidFill>
                  <a:srgbClr val="136AC9"/>
                </a:solidFill>
                <a:latin typeface="Arial" panose="020B0604020202020204" pitchFamily="34" charset="0"/>
              </a:rPr>
              <a:t>Niko Todorov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</a:rPr>
              <a:t> todorov@chapman.edu</a:t>
            </a:r>
          </a:p>
          <a:p>
            <a:pPr fontAlgn="base"/>
            <a:r>
              <a:rPr lang="en-US" sz="1800" b="1" dirty="0">
                <a:solidFill>
                  <a:srgbClr val="136AC9"/>
                </a:solidFill>
                <a:effectLst/>
                <a:latin typeface="Arial" panose="020B0604020202020204" pitchFamily="34" charset="0"/>
              </a:rPr>
              <a:t>Edwin Rajeev </a:t>
            </a:r>
            <a:r>
              <a:rPr lang="en-US" sz="18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edwinrajeev@ufl.edu</a:t>
            </a:r>
            <a:endParaRPr lang="en-US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b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4" name="Content Placeholder 13" descr="Qr code&#10;&#10;Description automatically generated">
            <a:extLst>
              <a:ext uri="{FF2B5EF4-FFF2-40B4-BE49-F238E27FC236}">
                <a16:creationId xmlns:a16="http://schemas.microsoft.com/office/drawing/2014/main" id="{5E7DE80B-3731-AD49-B9AE-198E0E0FDB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79" y="2832852"/>
            <a:ext cx="3034933" cy="3034933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988048-A238-2345-881B-C666FC77B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33427" y="2193090"/>
            <a:ext cx="4041775" cy="639762"/>
          </a:xfrm>
        </p:spPr>
        <p:txBody>
          <a:bodyPr anchor="ctr">
            <a:noAutofit/>
          </a:bodyPr>
          <a:lstStyle/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NHERI GSC Workshop &amp; Events Calendar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" name="Content Placeholder 15" descr="Qr code&#10;&#10;Description automatically generated">
            <a:extLst>
              <a:ext uri="{FF2B5EF4-FFF2-40B4-BE49-F238E27FC236}">
                <a16:creationId xmlns:a16="http://schemas.microsoft.com/office/drawing/2014/main" id="{897A68ED-D09D-3F4C-AA98-9D306EA7CC9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890" y="2877732"/>
            <a:ext cx="3034933" cy="3034933"/>
          </a:xfrm>
        </p:spPr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0CC7219E-12DD-1C47-BB13-81F160D6A3A5}"/>
              </a:ext>
            </a:extLst>
          </p:cNvPr>
          <p:cNvSpPr txBox="1">
            <a:spLocks/>
          </p:cNvSpPr>
          <p:nvPr/>
        </p:nvSpPr>
        <p:spPr>
          <a:xfrm>
            <a:off x="532154" y="2168644"/>
            <a:ext cx="4041775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NHERI GSC Conference Calendar</a:t>
            </a:r>
            <a:endParaRPr lang="en-US" sz="20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8892E7-7425-E343-A941-E7C5852D0AB6}"/>
              </a:ext>
            </a:extLst>
          </p:cNvPr>
          <p:cNvSpPr txBox="1"/>
          <p:nvPr/>
        </p:nvSpPr>
        <p:spPr>
          <a:xfrm>
            <a:off x="1064108" y="5912665"/>
            <a:ext cx="30349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5"/>
              </a:rPr>
              <a:t>bit.ly/NHERI_GSC_ConferenceCalendar</a:t>
            </a:r>
            <a:endParaRPr lang="en-US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CC9A1C-1EDC-984A-8CEA-F59219D8E530}"/>
              </a:ext>
            </a:extLst>
          </p:cNvPr>
          <p:cNvSpPr txBox="1"/>
          <p:nvPr/>
        </p:nvSpPr>
        <p:spPr>
          <a:xfrm>
            <a:off x="4907747" y="5867785"/>
            <a:ext cx="34931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hlinkClick r:id="rId6"/>
              </a:rPr>
              <a:t>bit.ly</a:t>
            </a:r>
            <a:r>
              <a:rPr lang="en-US" sz="1400" dirty="0">
                <a:hlinkClick r:id="rId6"/>
              </a:rPr>
              <a:t>/</a:t>
            </a:r>
            <a:r>
              <a:rPr lang="en-US" sz="1400" dirty="0" err="1">
                <a:hlinkClick r:id="rId6"/>
              </a:rPr>
              <a:t>NHERI_GSC_WorkshopsEventsCalendar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49224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Join us for </a:t>
            </a:r>
            <a:br>
              <a:rPr lang="en-US" dirty="0"/>
            </a:br>
            <a:r>
              <a:rPr lang="en-US" b="1" i="0" cap="all" dirty="0">
                <a:solidFill>
                  <a:srgbClr val="CB463F"/>
                </a:solidFill>
                <a:effectLst/>
                <a:latin typeface="futura-pt"/>
              </a:rPr>
              <a:t>NHERI GSC DEI workshop</a:t>
            </a:r>
            <a:endParaRPr lang="en-US" sz="3600" dirty="0">
              <a:solidFill>
                <a:srgbClr val="CB463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984DD-7BB9-114A-9B7D-F51760DEBEEC}"/>
              </a:ext>
            </a:extLst>
          </p:cNvPr>
          <p:cNvSpPr/>
          <p:nvPr/>
        </p:nvSpPr>
        <p:spPr>
          <a:xfrm>
            <a:off x="939801" y="2590800"/>
            <a:ext cx="3429000" cy="3352800"/>
          </a:xfrm>
          <a:prstGeom prst="rect">
            <a:avLst/>
          </a:prstGeom>
          <a:solidFill>
            <a:srgbClr val="136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Sept </a:t>
            </a:r>
          </a:p>
          <a:p>
            <a:pPr algn="ctr"/>
            <a:r>
              <a:rPr lang="en-US" sz="6000" b="1" dirty="0"/>
              <a:t>23</a:t>
            </a:r>
          </a:p>
          <a:p>
            <a:pPr algn="ctr"/>
            <a:r>
              <a:rPr lang="en-US" sz="2800" b="1" dirty="0"/>
              <a:t>11 a.m. – 1 p.m. CST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57F6D-FDFB-499D-885E-A39B0D15D7F2}"/>
              </a:ext>
            </a:extLst>
          </p:cNvPr>
          <p:cNvSpPr/>
          <p:nvPr/>
        </p:nvSpPr>
        <p:spPr>
          <a:xfrm>
            <a:off x="4541949" y="2590800"/>
            <a:ext cx="3429000" cy="3352800"/>
          </a:xfrm>
          <a:prstGeom prst="rect">
            <a:avLst/>
          </a:prstGeom>
          <a:solidFill>
            <a:srgbClr val="136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Learn about how to ensure that researchers consider diversity, equity, and inclusion in natural hazards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Sign up here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and BOLO for email links.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3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CCE0501-F8B7-7041-BB0E-C402BE75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Register for </a:t>
            </a:r>
            <a:br>
              <a:rPr lang="en-US" dirty="0"/>
            </a:br>
            <a:r>
              <a:rPr lang="en-US" b="1" i="0" cap="all" dirty="0">
                <a:solidFill>
                  <a:srgbClr val="47A59D"/>
                </a:solidFill>
                <a:effectLst/>
                <a:latin typeface="futura-pt"/>
              </a:rPr>
              <a:t>NATURAL HAZARDS RESEARCH SUMMIT 2022</a:t>
            </a:r>
            <a:br>
              <a:rPr lang="en-US" b="1" i="0" cap="all" dirty="0">
                <a:solidFill>
                  <a:srgbClr val="47A59D"/>
                </a:solidFill>
                <a:effectLst/>
                <a:latin typeface="futura-pt"/>
              </a:rPr>
            </a:b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3984DD-7BB9-114A-9B7D-F51760DEBEEC}"/>
              </a:ext>
            </a:extLst>
          </p:cNvPr>
          <p:cNvSpPr/>
          <p:nvPr/>
        </p:nvSpPr>
        <p:spPr>
          <a:xfrm>
            <a:off x="939801" y="2590800"/>
            <a:ext cx="3429000" cy="3352800"/>
          </a:xfrm>
          <a:prstGeom prst="rect">
            <a:avLst/>
          </a:prstGeom>
          <a:solidFill>
            <a:srgbClr val="136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October </a:t>
            </a:r>
          </a:p>
          <a:p>
            <a:pPr algn="ctr"/>
            <a:r>
              <a:rPr lang="en-US" sz="6000" b="1" dirty="0"/>
              <a:t>6-7</a:t>
            </a:r>
          </a:p>
          <a:p>
            <a:pPr algn="ctr"/>
            <a:r>
              <a:rPr lang="en-US" sz="2800" b="1" dirty="0"/>
              <a:t>Washington, DC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257F6D-FDFB-499D-885E-A39B0D15D7F2}"/>
              </a:ext>
            </a:extLst>
          </p:cNvPr>
          <p:cNvSpPr/>
          <p:nvPr/>
        </p:nvSpPr>
        <p:spPr>
          <a:xfrm>
            <a:off x="4541949" y="2590800"/>
            <a:ext cx="3429000" cy="3352800"/>
          </a:xfrm>
          <a:prstGeom prst="rect">
            <a:avLst/>
          </a:prstGeom>
          <a:solidFill>
            <a:srgbClr val="136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https://www.designsafe-ci.org/learning-center/training/nco/2022/natural-hazards-engineering-research-summit/overview/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6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E7FB05-5C32-4405-B1CD-1B35B3630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5106838" cy="4572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85434F-C9A0-4AF3-9092-B8715CBA8943}"/>
              </a:ext>
            </a:extLst>
          </p:cNvPr>
          <p:cNvSpPr txBox="1"/>
          <p:nvPr/>
        </p:nvSpPr>
        <p:spPr>
          <a:xfrm>
            <a:off x="2590800" y="455999"/>
            <a:ext cx="3942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Britannic Bold" panose="020B0903060703020204" pitchFamily="34" charset="77"/>
              </a:rPr>
              <a:t>Tricia Clayton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AA8F6D-01EE-4FF0-AC25-83C3023C4120}"/>
              </a:ext>
            </a:extLst>
          </p:cNvPr>
          <p:cNvSpPr txBox="1"/>
          <p:nvPr/>
        </p:nvSpPr>
        <p:spPr>
          <a:xfrm>
            <a:off x="5106838" y="2151727"/>
            <a:ext cx="373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+mj-lt"/>
              </a:rPr>
              <a:t>Associate Professor at</a:t>
            </a:r>
          </a:p>
          <a:p>
            <a:r>
              <a:rPr lang="en-US" sz="4000" dirty="0">
                <a:latin typeface="+mj-lt"/>
              </a:rPr>
              <a:t>Wake Forest University</a:t>
            </a:r>
          </a:p>
        </p:txBody>
      </p:sp>
    </p:spTree>
    <p:extLst>
      <p:ext uri="{BB962C8B-B14F-4D97-AF65-F5344CB8AC3E}">
        <p14:creationId xmlns:p14="http://schemas.microsoft.com/office/powerpoint/2010/main" val="1907173061"/>
      </p:ext>
    </p:extLst>
  </p:cSld>
  <p:clrMapOvr>
    <a:masterClrMapping/>
  </p:clrMapOvr>
</p:sld>
</file>

<file path=ppt/theme/theme1.xml><?xml version="1.0" encoding="utf-8"?>
<a:theme xmlns:a="http://schemas.openxmlformats.org/drawingml/2006/main" name="NHERI ppt template 6.28.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NHERI deck with NCO logo 7.8.2018</Template>
  <TotalTime>7245</TotalTime>
  <Words>417</Words>
  <Application>Microsoft Macintosh PowerPoint</Application>
  <PresentationFormat>On-screen Show (4:3)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Britannic Bold</vt:lpstr>
      <vt:lpstr>Calibri</vt:lpstr>
      <vt:lpstr>futura-pt</vt:lpstr>
      <vt:lpstr>inherit</vt:lpstr>
      <vt:lpstr>Roboto</vt:lpstr>
      <vt:lpstr>Wingdings</vt:lpstr>
      <vt:lpstr>NHERI ppt template 6.28.2018</vt:lpstr>
      <vt:lpstr>NHERI GSC General Meeting September</vt:lpstr>
      <vt:lpstr>Agenda</vt:lpstr>
      <vt:lpstr>WELCOME NEW MEMBERS </vt:lpstr>
      <vt:lpstr>CONGRATULATIONS  </vt:lpstr>
      <vt:lpstr>Natural Hazards Research Summit NHERI GSC Session</vt:lpstr>
      <vt:lpstr>PowerPoint Presentation</vt:lpstr>
      <vt:lpstr>Join us for  NHERI GSC DEI workshop</vt:lpstr>
      <vt:lpstr>Register for  NATURAL HAZARDS RESEARCH SUMMIT 2022 </vt:lpstr>
      <vt:lpstr>PowerPoint Presentation</vt:lpstr>
      <vt:lpstr>Breakout Rooms (BR)</vt:lpstr>
      <vt:lpstr>Monthly Research Workshop Poll</vt:lpstr>
      <vt:lpstr>Future Meeting Dates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LaChance</dc:creator>
  <cp:lastModifiedBy>Robin Nelson</cp:lastModifiedBy>
  <cp:revision>163</cp:revision>
  <dcterms:created xsi:type="dcterms:W3CDTF">2018-07-09T00:19:41Z</dcterms:created>
  <dcterms:modified xsi:type="dcterms:W3CDTF">2022-09-22T16:57:21Z</dcterms:modified>
</cp:coreProperties>
</file>